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4" r:id="rId1"/>
  </p:sldMasterIdLst>
  <p:notesMasterIdLst>
    <p:notesMasterId r:id="rId13"/>
  </p:notesMasterIdLst>
  <p:handoutMasterIdLst>
    <p:handoutMasterId r:id="rId14"/>
  </p:handoutMasterIdLst>
  <p:sldIdLst>
    <p:sldId id="256" r:id="rId2"/>
    <p:sldId id="383" r:id="rId3"/>
    <p:sldId id="384" r:id="rId4"/>
    <p:sldId id="371" r:id="rId5"/>
    <p:sldId id="374" r:id="rId6"/>
    <p:sldId id="385" r:id="rId7"/>
    <p:sldId id="380" r:id="rId8"/>
    <p:sldId id="386" r:id="rId9"/>
    <p:sldId id="372" r:id="rId10"/>
    <p:sldId id="377" r:id="rId11"/>
    <p:sldId id="370" r:id="rId12"/>
  </p:sldIdLst>
  <p:sldSz cx="9144000" cy="6858000" type="screen4x3"/>
  <p:notesSz cx="6797675" cy="992663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87223"/>
    <a:srgbClr val="F9E761"/>
    <a:srgbClr val="FDB9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40" autoAdjust="0"/>
    <p:restoredTop sz="92445" autoAdjust="0"/>
  </p:normalViewPr>
  <p:slideViewPr>
    <p:cSldViewPr>
      <p:cViewPr varScale="1">
        <p:scale>
          <a:sx n="71" d="100"/>
          <a:sy n="71" d="100"/>
        </p:scale>
        <p:origin x="1421" y="35"/>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4697" tIns="47349" rIns="94697" bIns="47349" rtlCol="0"/>
          <a:lstStyle>
            <a:lvl1pPr algn="l" eaLnBrk="1" hangingPunct="1">
              <a:defRPr sz="1300">
                <a:latin typeface="Arial" pitchFamily="34" charset="0"/>
                <a:cs typeface="Arial" pitchFamily="34" charset="0"/>
              </a:defRPr>
            </a:lvl1pPr>
          </a:lstStyle>
          <a:p>
            <a:pPr>
              <a:defRPr/>
            </a:pPr>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4697" tIns="47349" rIns="94697" bIns="47349" rtlCol="0"/>
          <a:lstStyle>
            <a:lvl1pPr algn="r" eaLnBrk="1" hangingPunct="1">
              <a:defRPr sz="1300">
                <a:latin typeface="Arial" pitchFamily="34" charset="0"/>
                <a:cs typeface="Arial" pitchFamily="34" charset="0"/>
              </a:defRPr>
            </a:lvl1pPr>
          </a:lstStyle>
          <a:p>
            <a:pPr>
              <a:defRPr/>
            </a:pPr>
            <a:fld id="{A278A55F-0B5B-4CB3-82D4-8E8C6629F1D7}" type="datetimeFigureOut">
              <a:rPr lang="en-GB"/>
              <a:pPr>
                <a:defRPr/>
              </a:pPr>
              <a:t>19/08/2017</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4697" tIns="47349" rIns="94697" bIns="47349" rtlCol="0" anchor="b"/>
          <a:lstStyle>
            <a:lvl1pPr algn="l" eaLnBrk="1" hangingPunct="1">
              <a:defRPr sz="1300">
                <a:latin typeface="Arial" pitchFamily="34" charset="0"/>
                <a:cs typeface="Arial" pitchFamily="34" charset="0"/>
              </a:defRPr>
            </a:lvl1pPr>
          </a:lstStyle>
          <a:p>
            <a:pPr>
              <a:defRPr/>
            </a:pPr>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wrap="square" lIns="94697" tIns="47349" rIns="94697" bIns="47349" numCol="1" anchor="b" anchorCtr="0" compatLnSpc="1">
            <a:prstTxWarp prst="textNoShape">
              <a:avLst/>
            </a:prstTxWarp>
          </a:bodyPr>
          <a:lstStyle>
            <a:lvl1pPr algn="r" eaLnBrk="1" hangingPunct="1">
              <a:defRPr sz="1300"/>
            </a:lvl1pPr>
          </a:lstStyle>
          <a:p>
            <a:pPr>
              <a:defRPr/>
            </a:pPr>
            <a:fld id="{0C68409F-7A2D-4893-B69A-EBD8FDD71EAD}"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4697" tIns="47349" rIns="94697" bIns="47349" rtlCol="0"/>
          <a:lstStyle>
            <a:lvl1pPr algn="l" eaLnBrk="1" hangingPunct="1">
              <a:defRPr sz="1300">
                <a:latin typeface="Arial" charset="0"/>
                <a:cs typeface="Arial" charset="0"/>
              </a:defRPr>
            </a:lvl1pPr>
          </a:lstStyle>
          <a:p>
            <a:pPr>
              <a:defRPr/>
            </a:pPr>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4697" tIns="47349" rIns="94697" bIns="47349" rtlCol="0"/>
          <a:lstStyle>
            <a:lvl1pPr algn="r" eaLnBrk="1" hangingPunct="1">
              <a:defRPr sz="1300">
                <a:latin typeface="Arial" charset="0"/>
                <a:cs typeface="Arial" charset="0"/>
              </a:defRPr>
            </a:lvl1pPr>
          </a:lstStyle>
          <a:p>
            <a:pPr>
              <a:defRPr/>
            </a:pPr>
            <a:fld id="{518641BE-2C89-4121-8679-1C08F381E677}" type="datetimeFigureOut">
              <a:rPr lang="en-GB"/>
              <a:pPr>
                <a:defRPr/>
              </a:pPr>
              <a:t>19/08/2017</a:t>
            </a:fld>
            <a:endParaRPr lang="en-GB"/>
          </a:p>
        </p:txBody>
      </p:sp>
      <p:sp>
        <p:nvSpPr>
          <p:cNvPr id="4" name="Slide Image Placeholder 3"/>
          <p:cNvSpPr>
            <a:spLocks noGrp="1" noRot="1" noChangeAspect="1"/>
          </p:cNvSpPr>
          <p:nvPr>
            <p:ph type="sldImg" idx="2"/>
          </p:nvPr>
        </p:nvSpPr>
        <p:spPr>
          <a:xfrm>
            <a:off x="915988" y="744538"/>
            <a:ext cx="4965700" cy="3724275"/>
          </a:xfrm>
          <a:prstGeom prst="rect">
            <a:avLst/>
          </a:prstGeom>
          <a:noFill/>
          <a:ln w="12700">
            <a:solidFill>
              <a:prstClr val="black"/>
            </a:solidFill>
          </a:ln>
        </p:spPr>
        <p:txBody>
          <a:bodyPr vert="horz" lIns="94697" tIns="47349" rIns="94697" bIns="47349" rtlCol="0" anchor="ctr"/>
          <a:lstStyle/>
          <a:p>
            <a:pPr lvl="0"/>
            <a:endParaRPr lang="en-GB" noProof="0" smtClean="0"/>
          </a:p>
        </p:txBody>
      </p:sp>
      <p:sp>
        <p:nvSpPr>
          <p:cNvPr id="5" name="Notes Placeholder 4"/>
          <p:cNvSpPr>
            <a:spLocks noGrp="1"/>
          </p:cNvSpPr>
          <p:nvPr>
            <p:ph type="body" sz="quarter" idx="3"/>
          </p:nvPr>
        </p:nvSpPr>
        <p:spPr>
          <a:xfrm>
            <a:off x="679450" y="4716463"/>
            <a:ext cx="5438775" cy="4465637"/>
          </a:xfrm>
          <a:prstGeom prst="rect">
            <a:avLst/>
          </a:prstGeom>
        </p:spPr>
        <p:txBody>
          <a:bodyPr vert="horz" lIns="94697" tIns="47349" rIns="94697" bIns="4734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9428163"/>
            <a:ext cx="2946400" cy="496887"/>
          </a:xfrm>
          <a:prstGeom prst="rect">
            <a:avLst/>
          </a:prstGeom>
        </p:spPr>
        <p:txBody>
          <a:bodyPr vert="horz" lIns="94697" tIns="47349" rIns="94697" bIns="47349" rtlCol="0" anchor="b"/>
          <a:lstStyle>
            <a:lvl1pPr algn="l" eaLnBrk="1" hangingPunct="1">
              <a:defRPr sz="1300">
                <a:latin typeface="Arial" charset="0"/>
                <a:cs typeface="Arial" charset="0"/>
              </a:defRPr>
            </a:lvl1pPr>
          </a:lstStyle>
          <a:p>
            <a:pPr>
              <a:defRPr/>
            </a:pPr>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wrap="square" lIns="94697" tIns="47349" rIns="94697" bIns="47349" numCol="1" anchor="b" anchorCtr="0" compatLnSpc="1">
            <a:prstTxWarp prst="textNoShape">
              <a:avLst/>
            </a:prstTxWarp>
          </a:bodyPr>
          <a:lstStyle>
            <a:lvl1pPr algn="r" eaLnBrk="1" hangingPunct="1">
              <a:defRPr sz="1300"/>
            </a:lvl1pPr>
          </a:lstStyle>
          <a:p>
            <a:pPr>
              <a:defRPr/>
            </a:pPr>
            <a:fld id="{4E643064-79CD-43DF-A8DB-C7D14F8C3D91}"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smtClean="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15963" indent="-274638">
              <a:defRPr>
                <a:solidFill>
                  <a:schemeClr val="tx1"/>
                </a:solidFill>
                <a:latin typeface="Arial" panose="020B0604020202020204" pitchFamily="34" charset="0"/>
                <a:cs typeface="Arial" panose="020B0604020202020204" pitchFamily="34" charset="0"/>
              </a:defRPr>
            </a:lvl2pPr>
            <a:lvl3pPr marL="1101725" indent="-219075">
              <a:defRPr>
                <a:solidFill>
                  <a:schemeClr val="tx1"/>
                </a:solidFill>
                <a:latin typeface="Arial" panose="020B0604020202020204" pitchFamily="34" charset="0"/>
                <a:cs typeface="Arial" panose="020B0604020202020204" pitchFamily="34" charset="0"/>
              </a:defRPr>
            </a:lvl3pPr>
            <a:lvl4pPr marL="1543050" indent="-219075">
              <a:defRPr>
                <a:solidFill>
                  <a:schemeClr val="tx1"/>
                </a:solidFill>
                <a:latin typeface="Arial" panose="020B0604020202020204" pitchFamily="34" charset="0"/>
                <a:cs typeface="Arial" panose="020B0604020202020204" pitchFamily="34" charset="0"/>
              </a:defRPr>
            </a:lvl4pPr>
            <a:lvl5pPr marL="1984375" indent="-219075">
              <a:defRPr>
                <a:solidFill>
                  <a:schemeClr val="tx1"/>
                </a:solidFill>
                <a:latin typeface="Arial" panose="020B0604020202020204" pitchFamily="34" charset="0"/>
                <a:cs typeface="Arial" panose="020B0604020202020204" pitchFamily="34" charset="0"/>
              </a:defRPr>
            </a:lvl5pPr>
            <a:lvl6pPr marL="2441575" indent="-2190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898775" indent="-2190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355975" indent="-2190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13175" indent="-2190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53A03DC8-0B48-4D95-9AFA-9F59C1F3E09A}" type="slidenum">
              <a:rPr lang="en-GB" altLang="en-US" smtClean="0"/>
              <a:pPr/>
              <a:t>1</a:t>
            </a:fld>
            <a:endParaRPr lang="en-GB"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ZA" altLang="en-US" smtClean="0"/>
          </a:p>
        </p:txBody>
      </p:sp>
      <p:sp>
        <p:nvSpPr>
          <p:cNvPr id="11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0447C6E-7ADB-4BF5-AB62-B1BB21732FA6}" type="slidenum">
              <a:rPr lang="en-GB" altLang="en-US" smtClean="0"/>
              <a:pPr/>
              <a:t>4</a:t>
            </a:fld>
            <a:endParaRPr lang="en-GB"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ZA" altLang="en-US" smtClean="0"/>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15963" indent="-274638">
              <a:defRPr>
                <a:solidFill>
                  <a:schemeClr val="tx1"/>
                </a:solidFill>
                <a:latin typeface="Arial" panose="020B0604020202020204" pitchFamily="34" charset="0"/>
                <a:cs typeface="Arial" panose="020B0604020202020204" pitchFamily="34" charset="0"/>
              </a:defRPr>
            </a:lvl2pPr>
            <a:lvl3pPr marL="1101725" indent="-219075">
              <a:defRPr>
                <a:solidFill>
                  <a:schemeClr val="tx1"/>
                </a:solidFill>
                <a:latin typeface="Arial" panose="020B0604020202020204" pitchFamily="34" charset="0"/>
                <a:cs typeface="Arial" panose="020B0604020202020204" pitchFamily="34" charset="0"/>
              </a:defRPr>
            </a:lvl3pPr>
            <a:lvl4pPr marL="1543050" indent="-219075">
              <a:defRPr>
                <a:solidFill>
                  <a:schemeClr val="tx1"/>
                </a:solidFill>
                <a:latin typeface="Arial" panose="020B0604020202020204" pitchFamily="34" charset="0"/>
                <a:cs typeface="Arial" panose="020B0604020202020204" pitchFamily="34" charset="0"/>
              </a:defRPr>
            </a:lvl4pPr>
            <a:lvl5pPr marL="1984375" indent="-219075">
              <a:defRPr>
                <a:solidFill>
                  <a:schemeClr val="tx1"/>
                </a:solidFill>
                <a:latin typeface="Arial" panose="020B0604020202020204" pitchFamily="34" charset="0"/>
                <a:cs typeface="Arial" panose="020B0604020202020204" pitchFamily="34" charset="0"/>
              </a:defRPr>
            </a:lvl5pPr>
            <a:lvl6pPr marL="2441575" indent="-2190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898775" indent="-2190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355975" indent="-2190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13175" indent="-2190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8DF031B-B567-424A-912D-8BAFA1034275}" type="slidenum">
              <a:rPr lang="en-GB" altLang="en-US" smtClean="0"/>
              <a:pPr/>
              <a:t>9</a:t>
            </a:fld>
            <a:endParaRPr lang="en-GB"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ZA" altLang="en-US" smtClean="0"/>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15963" indent="-274638">
              <a:defRPr>
                <a:solidFill>
                  <a:schemeClr val="tx1"/>
                </a:solidFill>
                <a:latin typeface="Arial" panose="020B0604020202020204" pitchFamily="34" charset="0"/>
                <a:cs typeface="Arial" panose="020B0604020202020204" pitchFamily="34" charset="0"/>
              </a:defRPr>
            </a:lvl2pPr>
            <a:lvl3pPr marL="1101725" indent="-219075">
              <a:defRPr>
                <a:solidFill>
                  <a:schemeClr val="tx1"/>
                </a:solidFill>
                <a:latin typeface="Arial" panose="020B0604020202020204" pitchFamily="34" charset="0"/>
                <a:cs typeface="Arial" panose="020B0604020202020204" pitchFamily="34" charset="0"/>
              </a:defRPr>
            </a:lvl3pPr>
            <a:lvl4pPr marL="1543050" indent="-219075">
              <a:defRPr>
                <a:solidFill>
                  <a:schemeClr val="tx1"/>
                </a:solidFill>
                <a:latin typeface="Arial" panose="020B0604020202020204" pitchFamily="34" charset="0"/>
                <a:cs typeface="Arial" panose="020B0604020202020204" pitchFamily="34" charset="0"/>
              </a:defRPr>
            </a:lvl4pPr>
            <a:lvl5pPr marL="1984375" indent="-219075">
              <a:defRPr>
                <a:solidFill>
                  <a:schemeClr val="tx1"/>
                </a:solidFill>
                <a:latin typeface="Arial" panose="020B0604020202020204" pitchFamily="34" charset="0"/>
                <a:cs typeface="Arial" panose="020B0604020202020204" pitchFamily="34" charset="0"/>
              </a:defRPr>
            </a:lvl5pPr>
            <a:lvl6pPr marL="2441575" indent="-2190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898775" indent="-2190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355975" indent="-2190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13175" indent="-219075"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E0A602E-09A1-4532-A82B-681591C5CCDF}" type="slidenum">
              <a:rPr lang="en-GB" altLang="en-US" smtClean="0"/>
              <a:pPr/>
              <a:t>11</a:t>
            </a:fld>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de-DE" smtClean="0"/>
              <a:t>Titelmasterformat durch Klicken bearbeiten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dirty="0"/>
          </a:p>
        </p:txBody>
      </p:sp>
    </p:spTree>
    <p:extLst>
      <p:ext uri="{BB962C8B-B14F-4D97-AF65-F5344CB8AC3E}">
        <p14:creationId xmlns:p14="http://schemas.microsoft.com/office/powerpoint/2010/main" val="412137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line, Bulletpoint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smtClean="0"/>
              <a:t>Click to edit Master title style</a:t>
            </a:r>
            <a:endParaRPr lang="de-DE" noProof="0" dirty="0"/>
          </a:p>
        </p:txBody>
      </p:sp>
      <p:sp>
        <p:nvSpPr>
          <p:cNvPr id="5" name="Inhaltsplatzhalter 2"/>
          <p:cNvSpPr>
            <a:spLocks noGrp="1"/>
          </p:cNvSpPr>
          <p:nvPr>
            <p:ph idx="1"/>
          </p:nvPr>
        </p:nvSpPr>
        <p:spPr>
          <a:xfrm>
            <a:off x="684000" y="2448000"/>
            <a:ext cx="7776000" cy="3816000"/>
          </a:xfrm>
        </p:spPr>
        <p:txBody>
          <a:bodyPr/>
          <a:lstStyle>
            <a:lvl1pPr>
              <a:defRPr sz="1800"/>
            </a:lvl1pPr>
            <a:lvl2pPr>
              <a:defRPr sz="1800"/>
            </a:lvl2pPr>
            <a:lvl3pPr>
              <a:defRPr sz="1800"/>
            </a:lvl3pPr>
            <a:lvl4pPr>
              <a:defRPr sz="1800"/>
            </a:lvl4pPr>
            <a:lvl5pPr>
              <a:defRPr sz="1800"/>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Tree>
    <p:extLst>
      <p:ext uri="{BB962C8B-B14F-4D97-AF65-F5344CB8AC3E}">
        <p14:creationId xmlns:p14="http://schemas.microsoft.com/office/powerpoint/2010/main" val="223554718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10255093"/>
      </p:ext>
    </p:extLst>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Grafik 7"/>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0" y="517525"/>
            <a:ext cx="9144000" cy="634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altLang="en-US" smtClean="0"/>
              <a:t>Titelmasterformat durch Klicken bearbeiten</a:t>
            </a:r>
            <a:endParaRPr lang="en-US" altLang="en-US" smtClean="0"/>
          </a:p>
        </p:txBody>
      </p:sp>
      <p:sp>
        <p:nvSpPr>
          <p:cNvPr id="1028"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en-US" smtClean="0"/>
              <a:t>Textmasterformat bearbeiten</a:t>
            </a:r>
          </a:p>
          <a:p>
            <a:pPr lvl="1"/>
            <a:r>
              <a:rPr lang="de-DE" altLang="en-US" smtClean="0"/>
              <a:t>Zweite Ebene</a:t>
            </a:r>
          </a:p>
          <a:p>
            <a:pPr lvl="2"/>
            <a:r>
              <a:rPr lang="de-DE" altLang="en-US" smtClean="0"/>
              <a:t>Dritte Ebene</a:t>
            </a:r>
          </a:p>
          <a:p>
            <a:pPr lvl="3"/>
            <a:r>
              <a:rPr lang="de-DE" altLang="en-US" smtClean="0"/>
              <a:t>Vierte Ebene</a:t>
            </a:r>
          </a:p>
          <a:p>
            <a:pPr lvl="4"/>
            <a:r>
              <a:rPr lang="de-DE" altLang="en-US" smtClean="0"/>
              <a:t>Fünfte Ebene</a:t>
            </a:r>
            <a:endParaRPr lang="en-US" altLang="en-US" smtClean="0"/>
          </a:p>
        </p:txBody>
      </p:sp>
    </p:spTree>
  </p:cSld>
  <p:clrMap bg1="lt1" tx1="dk1" bg2="lt2" tx2="dk2" accent1="accent1" accent2="accent2" accent3="accent3" accent4="accent4" accent5="accent5" accent6="accent6" hlink="hlink" folHlink="folHlink"/>
  <p:sldLayoutIdLst>
    <p:sldLayoutId id="2147484125" r:id="rId1"/>
    <p:sldLayoutId id="2147484126" r:id="rId2"/>
    <p:sldLayoutId id="2147484127" r:id="rId3"/>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arget="../media/image26.jpeg" Type="http://schemas.openxmlformats.org/officeDocument/2006/relationships/image"/><Relationship Id="rId1" Target="../slideLayouts/slideLayout3.xml" Type="http://schemas.openxmlformats.org/officeDocument/2006/relationships/slideLayout"/></Relationships>
</file>

<file path=ppt/slides/_rels/slide11.xml.rels><?xml version="1.0" encoding="UTF-8" standalone="yes"?>
<Relationships xmlns="http://schemas.openxmlformats.org/package/2006/relationships"><Relationship Id="rId3" Type="http://schemas.openxmlformats.org/officeDocument/2006/relationships/image" Target="../media/image27.jpeg"/><Relationship Id="rId7" Type="http://schemas.openxmlformats.org/officeDocument/2006/relationships/image" Target="../media/image31.jpeg"/><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30.jpeg"/><Relationship Id="rId5" Type="http://schemas.openxmlformats.org/officeDocument/2006/relationships/image" Target="../media/image29.jpeg"/><Relationship Id="rId4" Type="http://schemas.openxmlformats.org/officeDocument/2006/relationships/image" Target="../media/image28.jpeg"/></Relationships>
</file>

<file path=ppt/slides/_rels/slide2.xml.rels><?xml version="1.0" encoding="UTF-8" standalone="yes" ?><Relationships xmlns="http://schemas.openxmlformats.org/package/2006/relationships"><Relationship Id="rId2" Target="../media/image4.jpeg" Type="http://schemas.openxmlformats.org/officeDocument/2006/relationships/image"/><Relationship Id="rId1" Target="../slideLayouts/slideLayout2.xml" Type="http://schemas.openxmlformats.org/officeDocument/2006/relationships/slideLayout"/></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arget="../media/image6.jpeg" Type="http://schemas.openxmlformats.org/officeDocument/2006/relationships/image"/><Relationship Id="rId7" Target="../media/image10.jpeg" Type="http://schemas.openxmlformats.org/officeDocument/2006/relationships/image"/><Relationship Id="rId2" Target="../notesSlides/notesSlide2.xml" Type="http://schemas.openxmlformats.org/officeDocument/2006/relationships/notesSlide"/><Relationship Id="rId1" Target="../slideLayouts/slideLayout3.xml" Type="http://schemas.openxmlformats.org/officeDocument/2006/relationships/slideLayout"/><Relationship Id="rId6" Target="../media/image9.jpeg" Type="http://schemas.openxmlformats.org/officeDocument/2006/relationships/image"/><Relationship Id="rId5" Target="../media/image8.jpeg" Type="http://schemas.openxmlformats.org/officeDocument/2006/relationships/image"/><Relationship Id="rId4" Target="../media/image7.jpeg" Type="http://schemas.openxmlformats.org/officeDocument/2006/relationships/image"/></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3.xml"/><Relationship Id="rId4" Type="http://schemas.openxmlformats.org/officeDocument/2006/relationships/image" Target="../media/image13.jpeg"/></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3.xml"/><Relationship Id="rId6" Type="http://schemas.openxmlformats.org/officeDocument/2006/relationships/image" Target="../media/image18.jpeg"/><Relationship Id="rId5" Type="http://schemas.openxmlformats.org/officeDocument/2006/relationships/image" Target="../media/image17.png"/><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3" Target="cid:image004.jpg@01D0BA34.7B49E350" TargetMode="External" Type="http://schemas.openxmlformats.org/officeDocument/2006/relationships/image"/><Relationship Id="rId2" Target="../media/image19.jpeg" Type="http://schemas.openxmlformats.org/officeDocument/2006/relationships/image"/><Relationship Id="rId1" Target="../slideLayouts/slideLayout3.xml" Type="http://schemas.openxmlformats.org/officeDocument/2006/relationships/slideLayout"/><Relationship Id="rId5" Target="../media/image21.jpeg" Type="http://schemas.openxmlformats.org/officeDocument/2006/relationships/image"/><Relationship Id="rId4" Target="../media/image20.jpeg" Type="http://schemas.openxmlformats.org/officeDocument/2006/relationships/image"/></Relationships>
</file>

<file path=ppt/slides/_rels/slide8.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3.xml"/><Relationship Id="rId4" Type="http://schemas.openxmlformats.org/officeDocument/2006/relationships/image" Target="../media/image24.png"/></Relationships>
</file>

<file path=ppt/slides/_rels/slide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593725" y="1441450"/>
            <a:ext cx="8001000" cy="2105025"/>
          </a:xfrm>
        </p:spPr>
        <p:txBody>
          <a:bodyPr/>
          <a:lstStyle/>
          <a:p>
            <a:pPr eaLnBrk="1" hangingPunct="1">
              <a:defRPr/>
            </a:pPr>
            <a:r>
              <a:rPr lang="en-US" altLang="en-US" sz="3200" b="1" dirty="0" smtClean="0">
                <a:solidFill>
                  <a:schemeClr val="accent1">
                    <a:lumMod val="75000"/>
                  </a:schemeClr>
                </a:solidFill>
                <a:ea typeface="Calibri" panose="020F0502020204030204" pitchFamily="34" charset="0"/>
                <a:cs typeface="Calibri" panose="020F0502020204030204" pitchFamily="34" charset="0"/>
              </a:rPr>
              <a:t/>
            </a:r>
            <a:br>
              <a:rPr lang="en-US" altLang="en-US" sz="3200" b="1" dirty="0" smtClean="0">
                <a:solidFill>
                  <a:schemeClr val="accent1">
                    <a:lumMod val="75000"/>
                  </a:schemeClr>
                </a:solidFill>
                <a:ea typeface="Calibri" panose="020F0502020204030204" pitchFamily="34" charset="0"/>
                <a:cs typeface="Calibri" panose="020F0502020204030204" pitchFamily="34" charset="0"/>
              </a:rPr>
            </a:br>
            <a:endParaRPr lang="en-US" altLang="en-US" sz="3200" b="1" dirty="0" smtClean="0">
              <a:solidFill>
                <a:schemeClr val="accent1">
                  <a:lumMod val="75000"/>
                </a:schemeClr>
              </a:solidFill>
              <a:ea typeface="Calibri" panose="020F0502020204030204" pitchFamily="34" charset="0"/>
              <a:cs typeface="Calibri" panose="020F0502020204030204" pitchFamily="34" charset="0"/>
            </a:endParaRPr>
          </a:p>
        </p:txBody>
      </p:sp>
      <p:sp>
        <p:nvSpPr>
          <p:cNvPr id="8" name="Title 1"/>
          <p:cNvSpPr txBox="1">
            <a:spLocks/>
          </p:cNvSpPr>
          <p:nvPr/>
        </p:nvSpPr>
        <p:spPr bwMode="auto">
          <a:xfrm>
            <a:off x="563563" y="304800"/>
            <a:ext cx="8031162" cy="1444625"/>
          </a:xfrm>
          <a:prstGeom prst="rect">
            <a:avLst/>
          </a:prstGeom>
          <a:noFill/>
          <a:ln w="9525">
            <a:noFill/>
            <a:miter lim="800000"/>
            <a:headEnd/>
            <a:tailEnd/>
          </a:ln>
          <a:effectLst/>
        </p:spPr>
        <p:txBody>
          <a:bodyPr/>
          <a:lstStyle>
            <a:lvl1pPr algn="l" rtl="0" eaLnBrk="1" fontAlgn="base" hangingPunct="1">
              <a:spcBef>
                <a:spcPct val="0"/>
              </a:spcBef>
              <a:spcAft>
                <a:spcPct val="0"/>
              </a:spcAft>
              <a:defRPr sz="2400">
                <a:solidFill>
                  <a:srgbClr val="6E6452"/>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a:lstStyle>
          <a:p>
            <a:pPr algn="ctr">
              <a:defRPr/>
            </a:pPr>
            <a:r>
              <a:rPr lang="en-ZA" sz="4400" kern="0" dirty="0" smtClean="0">
                <a:solidFill>
                  <a:schemeClr val="accent1"/>
                </a:solidFill>
                <a:latin typeface="GillSans" panose="020B0602020204020204" pitchFamily="34" charset="0"/>
              </a:rPr>
              <a:t>V</a:t>
            </a:r>
            <a:r>
              <a:rPr lang="en-ZA" sz="3600" kern="0" dirty="0" smtClean="0">
                <a:solidFill>
                  <a:schemeClr val="accent1"/>
                </a:solidFill>
                <a:latin typeface="GillSans" panose="020B0602020204020204" pitchFamily="34" charset="0"/>
              </a:rPr>
              <a:t>ERTICAL </a:t>
            </a:r>
            <a:r>
              <a:rPr lang="en-ZA" sz="4400" kern="0" dirty="0" smtClean="0">
                <a:solidFill>
                  <a:schemeClr val="accent1"/>
                </a:solidFill>
                <a:latin typeface="GillSans" panose="020B0602020204020204" pitchFamily="34" charset="0"/>
              </a:rPr>
              <a:t>F</a:t>
            </a:r>
            <a:r>
              <a:rPr lang="en-ZA" sz="3600" kern="0" dirty="0" smtClean="0">
                <a:solidFill>
                  <a:schemeClr val="accent1"/>
                </a:solidFill>
                <a:latin typeface="GillSans" panose="020B0602020204020204" pitchFamily="34" charset="0"/>
              </a:rPr>
              <a:t>LOW </a:t>
            </a:r>
          </a:p>
          <a:p>
            <a:pPr algn="ctr">
              <a:defRPr/>
            </a:pPr>
            <a:r>
              <a:rPr lang="en-ZA" sz="4400" kern="0" dirty="0" smtClean="0">
                <a:solidFill>
                  <a:schemeClr val="accent1"/>
                </a:solidFill>
                <a:latin typeface="GillSans" panose="020B0602020204020204" pitchFamily="34" charset="0"/>
              </a:rPr>
              <a:t>C</a:t>
            </a:r>
            <a:r>
              <a:rPr lang="en-ZA" sz="3600" kern="0" dirty="0" smtClean="0">
                <a:solidFill>
                  <a:schemeClr val="accent1"/>
                </a:solidFill>
                <a:latin typeface="GillSans" panose="020B0602020204020204" pitchFamily="34" charset="0"/>
              </a:rPr>
              <a:t>ONSTRUCTED</a:t>
            </a:r>
            <a:r>
              <a:rPr lang="en-ZA" sz="4400" kern="0" dirty="0" smtClean="0">
                <a:solidFill>
                  <a:schemeClr val="accent1"/>
                </a:solidFill>
                <a:latin typeface="GillSans" panose="020B0602020204020204" pitchFamily="34" charset="0"/>
              </a:rPr>
              <a:t> W</a:t>
            </a:r>
            <a:r>
              <a:rPr lang="en-ZA" sz="3600" kern="0" dirty="0" smtClean="0">
                <a:solidFill>
                  <a:schemeClr val="accent1"/>
                </a:solidFill>
                <a:latin typeface="GillSans" panose="020B0602020204020204" pitchFamily="34" charset="0"/>
              </a:rPr>
              <a:t>ETLAND</a:t>
            </a:r>
            <a:r>
              <a:rPr lang="en-ZA" sz="4400" kern="0" dirty="0" smtClean="0">
                <a:solidFill>
                  <a:schemeClr val="accent1"/>
                </a:solidFill>
                <a:latin typeface="GillSans" panose="020B0602020204020204" pitchFamily="34" charset="0"/>
              </a:rPr>
              <a:t> </a:t>
            </a:r>
          </a:p>
          <a:p>
            <a:pPr algn="ctr">
              <a:defRPr/>
            </a:pPr>
            <a:r>
              <a:rPr lang="en-ZA" sz="3200" kern="0" dirty="0" smtClean="0">
                <a:solidFill>
                  <a:schemeClr val="accent1"/>
                </a:solidFill>
                <a:latin typeface="GillSans" panose="020B0602020204020204" pitchFamily="34" charset="0"/>
              </a:rPr>
              <a:t>T</a:t>
            </a:r>
            <a:r>
              <a:rPr lang="en-ZA" kern="0" dirty="0" smtClean="0">
                <a:solidFill>
                  <a:schemeClr val="accent1"/>
                </a:solidFill>
                <a:latin typeface="GillSans" panose="020B0602020204020204" pitchFamily="34" charset="0"/>
              </a:rPr>
              <a:t>ECHNICAL </a:t>
            </a:r>
            <a:r>
              <a:rPr lang="en-ZA" sz="3200" kern="0" dirty="0" smtClean="0">
                <a:solidFill>
                  <a:schemeClr val="accent1"/>
                </a:solidFill>
                <a:latin typeface="GillSans" panose="020B0602020204020204" pitchFamily="34" charset="0"/>
              </a:rPr>
              <a:t>S</a:t>
            </a:r>
            <a:r>
              <a:rPr lang="en-ZA" kern="0" dirty="0" smtClean="0">
                <a:solidFill>
                  <a:schemeClr val="accent1"/>
                </a:solidFill>
                <a:latin typeface="GillSans" panose="020B0602020204020204" pitchFamily="34" charset="0"/>
              </a:rPr>
              <a:t>PECIFICATION AND </a:t>
            </a:r>
            <a:r>
              <a:rPr lang="en-ZA" sz="3200" kern="0" dirty="0" smtClean="0">
                <a:solidFill>
                  <a:schemeClr val="accent1"/>
                </a:solidFill>
                <a:latin typeface="GillSans" panose="020B0602020204020204" pitchFamily="34" charset="0"/>
              </a:rPr>
              <a:t>R</a:t>
            </a:r>
            <a:r>
              <a:rPr lang="en-ZA" kern="0" dirty="0" smtClean="0">
                <a:solidFill>
                  <a:schemeClr val="accent1"/>
                </a:solidFill>
                <a:latin typeface="GillSans" panose="020B0602020204020204" pitchFamily="34" charset="0"/>
              </a:rPr>
              <a:t>EQUIREMENTS</a:t>
            </a:r>
            <a:endParaRPr lang="en-ZA" sz="1200" kern="0" dirty="0">
              <a:solidFill>
                <a:schemeClr val="accent1"/>
              </a:solidFill>
              <a:latin typeface="GillSans" panose="020B0602020204020204" pitchFamily="34" charset="0"/>
            </a:endParaRPr>
          </a:p>
        </p:txBody>
      </p:sp>
      <p:pic>
        <p:nvPicPr>
          <p:cNvPr id="6148" name="Picture 9" descr="http://www.flavourtiles.com/images/technical-banner.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00" y="2825750"/>
            <a:ext cx="91694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49" name="Picture 9"/>
          <p:cNvPicPr>
            <a:picLocks noChangeAspect="1"/>
          </p:cNvPicPr>
          <p:nvPr/>
        </p:nvPicPr>
        <p:blipFill>
          <a:blip r:embed="rId4">
            <a:extLst>
              <a:ext uri="{28A0092B-C50C-407E-A947-70E740481C1C}">
                <a14:useLocalDpi xmlns:a14="http://schemas.microsoft.com/office/drawing/2010/main" val="0"/>
              </a:ext>
            </a:extLst>
          </a:blip>
          <a:srcRect b="76"/>
          <a:stretch>
            <a:fillRect/>
          </a:stretch>
        </p:blipFill>
        <p:spPr bwMode="auto">
          <a:xfrm>
            <a:off x="3995738" y="2825750"/>
            <a:ext cx="5153025"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5"/>
          <p:cNvPicPr>
            <a:picLocks noChangeAspect="1"/>
          </p:cNvPicPr>
          <p:nvPr/>
        </p:nvPicPr>
        <p:blipFill>
          <a:blip r:embed="rId2">
            <a:extLst>
              <a:ext uri="{28A0092B-C50C-407E-A947-70E740481C1C}">
                <a14:useLocalDpi xmlns:a14="http://schemas.microsoft.com/office/drawing/2010/main" val="0"/>
              </a:ext>
            </a:extLst>
          </a:blip>
          <a:srcRect r="67"/>
          <a:stretch>
            <a:fillRect/>
          </a:stretch>
        </p:blipFill>
        <p:spPr bwMode="auto">
          <a:xfrm>
            <a:off x="215900" y="1247775"/>
            <a:ext cx="2997200" cy="417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TextBox 6"/>
          <p:cNvSpPr txBox="1">
            <a:spLocks noChangeArrowheads="1"/>
          </p:cNvSpPr>
          <p:nvPr/>
        </p:nvSpPr>
        <p:spPr bwMode="auto">
          <a:xfrm>
            <a:off x="3467100" y="4724400"/>
            <a:ext cx="5410200"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ZA" altLang="en-US" sz="1800">
                <a:latin typeface="Arial" panose="020B0604020202020204" pitchFamily="34" charset="0"/>
              </a:rPr>
              <a:t>Sands that drain in 50 – 150 seconds for 500 ml (once saturated) are satisfactory.</a:t>
            </a:r>
          </a:p>
          <a:p>
            <a:pPr>
              <a:lnSpc>
                <a:spcPct val="100000"/>
              </a:lnSpc>
              <a:spcBef>
                <a:spcPct val="0"/>
              </a:spcBef>
              <a:buFontTx/>
              <a:buNone/>
            </a:pPr>
            <a:endParaRPr lang="en-ZA" altLang="en-US" sz="1800">
              <a:latin typeface="Arial" panose="020B0604020202020204" pitchFamily="34" charset="0"/>
            </a:endParaRPr>
          </a:p>
        </p:txBody>
      </p:sp>
      <p:sp>
        <p:nvSpPr>
          <p:cNvPr id="23558" name="TextBox 7"/>
          <p:cNvSpPr txBox="1">
            <a:spLocks noChangeArrowheads="1"/>
          </p:cNvSpPr>
          <p:nvPr/>
        </p:nvSpPr>
        <p:spPr bwMode="auto">
          <a:xfrm>
            <a:off x="215900" y="147638"/>
            <a:ext cx="69008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defRPr/>
            </a:pPr>
            <a:r>
              <a:rPr lang="en-ZA" altLang="en-US" sz="4000" b="1" kern="0" dirty="0" smtClean="0">
                <a:solidFill>
                  <a:schemeClr val="accent1"/>
                </a:solidFill>
                <a:latin typeface="GillSans" panose="020B0602020204020204" pitchFamily="34" charset="0"/>
                <a:ea typeface="+mj-ea"/>
                <a:cs typeface="+mj-cs"/>
              </a:rPr>
              <a:t>S</a:t>
            </a:r>
            <a:r>
              <a:rPr lang="en-ZA" altLang="en-US" b="1" kern="0" dirty="0" smtClean="0">
                <a:solidFill>
                  <a:schemeClr val="accent1"/>
                </a:solidFill>
                <a:latin typeface="GillSans" panose="020B0602020204020204" pitchFamily="34" charset="0"/>
                <a:ea typeface="+mj-ea"/>
                <a:cs typeface="+mj-cs"/>
              </a:rPr>
              <a:t>AND </a:t>
            </a:r>
            <a:r>
              <a:rPr lang="en-ZA" altLang="en-US" sz="4000" b="1" kern="0" dirty="0" smtClean="0">
                <a:solidFill>
                  <a:schemeClr val="accent1"/>
                </a:solidFill>
                <a:latin typeface="GillSans" panose="020B0602020204020204" pitchFamily="34" charset="0"/>
                <a:ea typeface="+mj-ea"/>
                <a:cs typeface="+mj-cs"/>
              </a:rPr>
              <a:t>S</a:t>
            </a:r>
            <a:r>
              <a:rPr lang="en-ZA" altLang="en-US" b="1" kern="0" dirty="0" smtClean="0">
                <a:solidFill>
                  <a:schemeClr val="accent1"/>
                </a:solidFill>
                <a:latin typeface="GillSans" panose="020B0602020204020204" pitchFamily="34" charset="0"/>
                <a:ea typeface="+mj-ea"/>
                <a:cs typeface="+mj-cs"/>
              </a:rPr>
              <a:t>UITABILITY </a:t>
            </a:r>
            <a:r>
              <a:rPr lang="en-ZA" altLang="en-US" sz="4000" b="1" kern="0" dirty="0" smtClean="0">
                <a:solidFill>
                  <a:schemeClr val="accent1"/>
                </a:solidFill>
                <a:latin typeface="GillSans" panose="020B0602020204020204" pitchFamily="34" charset="0"/>
                <a:ea typeface="+mj-ea"/>
                <a:cs typeface="+mj-cs"/>
              </a:rPr>
              <a:t>T</a:t>
            </a:r>
            <a:r>
              <a:rPr lang="en-ZA" altLang="en-US" b="1" kern="0" dirty="0" smtClean="0">
                <a:solidFill>
                  <a:schemeClr val="accent1"/>
                </a:solidFill>
                <a:latin typeface="GillSans" panose="020B0602020204020204" pitchFamily="34" charset="0"/>
                <a:ea typeface="+mj-ea"/>
                <a:cs typeface="+mj-cs"/>
              </a:rPr>
              <a:t>EST</a:t>
            </a:r>
            <a:endParaRPr lang="en-ZA" altLang="en-US" b="1" kern="0" dirty="0">
              <a:solidFill>
                <a:schemeClr val="accent1"/>
              </a:solidFill>
              <a:latin typeface="GillSans" panose="020B0602020204020204" pitchFamily="34" charset="0"/>
              <a:ea typeface="+mj-ea"/>
              <a:cs typeface="+mj-cs"/>
            </a:endParaRPr>
          </a:p>
        </p:txBody>
      </p:sp>
      <p:sp>
        <p:nvSpPr>
          <p:cNvPr id="21511" name="TextBox 8"/>
          <p:cNvSpPr txBox="1">
            <a:spLocks noChangeArrowheads="1"/>
          </p:cNvSpPr>
          <p:nvPr/>
        </p:nvSpPr>
        <p:spPr bwMode="auto">
          <a:xfrm>
            <a:off x="3276600" y="971550"/>
            <a:ext cx="541020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ZA" altLang="en-US" sz="1600">
                <a:latin typeface="Arial" panose="020B0604020202020204" pitchFamily="34" charset="0"/>
              </a:rPr>
              <a:t>Place a 300 mm long length of 110 mm dia. PVC pipe on a bed of gravel for free draining </a:t>
            </a:r>
          </a:p>
          <a:p>
            <a:pPr>
              <a:lnSpc>
                <a:spcPct val="100000"/>
              </a:lnSpc>
              <a:spcBef>
                <a:spcPct val="0"/>
              </a:spcBef>
              <a:buFontTx/>
              <a:buNone/>
            </a:pPr>
            <a:endParaRPr lang="en-ZA" altLang="en-US" sz="1800">
              <a:latin typeface="Arial" panose="020B0604020202020204" pitchFamily="34" charset="0"/>
            </a:endParaRPr>
          </a:p>
        </p:txBody>
      </p:sp>
      <p:sp>
        <p:nvSpPr>
          <p:cNvPr id="21512" name="TextBox 9"/>
          <p:cNvSpPr txBox="1">
            <a:spLocks noChangeArrowheads="1"/>
          </p:cNvSpPr>
          <p:nvPr/>
        </p:nvSpPr>
        <p:spPr bwMode="auto">
          <a:xfrm>
            <a:off x="3276600" y="1671638"/>
            <a:ext cx="5410200"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ZA" altLang="en-US" sz="1600">
                <a:latin typeface="Arial" panose="020B0604020202020204" pitchFamily="34" charset="0"/>
              </a:rPr>
              <a:t>Fill it with 200 mm of the sand to be tested</a:t>
            </a:r>
          </a:p>
          <a:p>
            <a:pPr>
              <a:lnSpc>
                <a:spcPct val="100000"/>
              </a:lnSpc>
              <a:spcBef>
                <a:spcPct val="0"/>
              </a:spcBef>
              <a:buFontTx/>
              <a:buNone/>
            </a:pPr>
            <a:endParaRPr lang="en-ZA" altLang="en-US" sz="1800">
              <a:latin typeface="Arial" panose="020B0604020202020204" pitchFamily="34" charset="0"/>
            </a:endParaRPr>
          </a:p>
        </p:txBody>
      </p:sp>
      <p:sp>
        <p:nvSpPr>
          <p:cNvPr id="21513" name="TextBox 10"/>
          <p:cNvSpPr txBox="1">
            <a:spLocks noChangeArrowheads="1"/>
          </p:cNvSpPr>
          <p:nvPr/>
        </p:nvSpPr>
        <p:spPr bwMode="auto">
          <a:xfrm>
            <a:off x="3467100" y="2697163"/>
            <a:ext cx="5410200"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ZA" altLang="en-US" sz="1600">
                <a:latin typeface="Arial" panose="020B0604020202020204" pitchFamily="34" charset="0"/>
              </a:rPr>
              <a:t>Place a piece of scouring pad on top to reduce disturbance by the water</a:t>
            </a:r>
          </a:p>
          <a:p>
            <a:pPr>
              <a:lnSpc>
                <a:spcPct val="100000"/>
              </a:lnSpc>
              <a:spcBef>
                <a:spcPct val="0"/>
              </a:spcBef>
              <a:buFontTx/>
              <a:buNone/>
            </a:pPr>
            <a:endParaRPr lang="en-ZA" altLang="en-US" sz="1800">
              <a:latin typeface="Arial" panose="020B0604020202020204" pitchFamily="34" charset="0"/>
            </a:endParaRPr>
          </a:p>
        </p:txBody>
      </p:sp>
      <p:sp>
        <p:nvSpPr>
          <p:cNvPr id="21514" name="TextBox 11"/>
          <p:cNvSpPr txBox="1">
            <a:spLocks noChangeArrowheads="1"/>
          </p:cNvSpPr>
          <p:nvPr/>
        </p:nvSpPr>
        <p:spPr bwMode="auto">
          <a:xfrm>
            <a:off x="3467100" y="3492500"/>
            <a:ext cx="54102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ZA" altLang="en-US" sz="1600">
                <a:latin typeface="Arial" panose="020B0604020202020204" pitchFamily="34" charset="0"/>
              </a:rPr>
              <a:t>Pour 500 ml of water into the tube several time until the sand is completely damp (not saturated). The time for the water to drain from top to bottom should level off.</a:t>
            </a:r>
          </a:p>
          <a:p>
            <a:pPr>
              <a:lnSpc>
                <a:spcPct val="100000"/>
              </a:lnSpc>
              <a:spcBef>
                <a:spcPct val="0"/>
              </a:spcBef>
              <a:buFontTx/>
              <a:buNone/>
            </a:pPr>
            <a:endParaRPr lang="en-ZA" altLang="en-US" sz="1800">
              <a:latin typeface="Arial" panose="020B0604020202020204" pitchFamily="34" charset="0"/>
            </a:endParaRPr>
          </a:p>
        </p:txBody>
      </p:sp>
      <p:sp>
        <p:nvSpPr>
          <p:cNvPr id="2" name="Rectangle 1"/>
          <p:cNvSpPr/>
          <p:nvPr/>
        </p:nvSpPr>
        <p:spPr>
          <a:xfrm>
            <a:off x="3467100" y="4724400"/>
            <a:ext cx="5029200" cy="60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ZA"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151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1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1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51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50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p:bldP spid="21511" grpId="0"/>
      <p:bldP spid="21512" grpId="0"/>
      <p:bldP spid="21513" grpId="0"/>
      <p:bldP spid="21514" grpId="0"/>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73038" y="-76200"/>
            <a:ext cx="8229600" cy="1143000"/>
          </a:xfrm>
        </p:spPr>
        <p:txBody>
          <a:bodyPr/>
          <a:lstStyle/>
          <a:p>
            <a:pPr eaLnBrk="1" hangingPunct="1">
              <a:defRPr/>
            </a:pPr>
            <a:r>
              <a:rPr lang="en-ZA" altLang="en-US" sz="4000" b="1" kern="0" dirty="0" smtClean="0">
                <a:solidFill>
                  <a:schemeClr val="accent1"/>
                </a:solidFill>
                <a:latin typeface="GillSans" panose="020B0602020204020204" pitchFamily="34" charset="0"/>
              </a:rPr>
              <a:t>P</a:t>
            </a:r>
            <a:r>
              <a:rPr lang="en-ZA" altLang="en-US" sz="3200" b="1" kern="0" dirty="0" smtClean="0">
                <a:solidFill>
                  <a:schemeClr val="accent1"/>
                </a:solidFill>
                <a:latin typeface="GillSans" panose="020B0602020204020204" pitchFamily="34" charset="0"/>
              </a:rPr>
              <a:t>LANTS</a:t>
            </a:r>
            <a:endParaRPr lang="en-ZA" altLang="en-US" sz="3200" b="1" kern="0" dirty="0">
              <a:solidFill>
                <a:schemeClr val="accent1"/>
              </a:solidFill>
              <a:latin typeface="GillSans" panose="020B0602020204020204" pitchFamily="34" charset="0"/>
            </a:endParaRPr>
          </a:p>
        </p:txBody>
      </p:sp>
      <p:sp>
        <p:nvSpPr>
          <p:cNvPr id="19459" name="TextBox 5"/>
          <p:cNvSpPr txBox="1">
            <a:spLocks noChangeArrowheads="1"/>
          </p:cNvSpPr>
          <p:nvPr/>
        </p:nvSpPr>
        <p:spPr bwMode="auto">
          <a:xfrm>
            <a:off x="203200" y="971550"/>
            <a:ext cx="5619750" cy="1416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pPr>
            <a:r>
              <a:rPr lang="en-ZA" altLang="en-US" sz="1600">
                <a:latin typeface="Arial" panose="020B0604020202020204" pitchFamily="34" charset="0"/>
              </a:rPr>
              <a:t>The plant chosen should follow the following criteria:</a:t>
            </a:r>
          </a:p>
          <a:p>
            <a:pPr lvl="1">
              <a:lnSpc>
                <a:spcPct val="100000"/>
              </a:lnSpc>
              <a:spcBef>
                <a:spcPct val="0"/>
              </a:spcBef>
              <a:buFont typeface="Arial" panose="020B0604020202020204" pitchFamily="34" charset="0"/>
              <a:buChar char="–"/>
            </a:pPr>
            <a:r>
              <a:rPr lang="en-ZA" altLang="en-US" sz="1400">
                <a:latin typeface="Arial" panose="020B0604020202020204" pitchFamily="34" charset="0"/>
              </a:rPr>
              <a:t>Indigenous (can be found locally)</a:t>
            </a:r>
          </a:p>
          <a:p>
            <a:pPr lvl="1">
              <a:lnSpc>
                <a:spcPct val="100000"/>
              </a:lnSpc>
              <a:spcBef>
                <a:spcPct val="0"/>
              </a:spcBef>
              <a:buFont typeface="Arial" panose="020B0604020202020204" pitchFamily="34" charset="0"/>
              <a:buChar char="–"/>
            </a:pPr>
            <a:r>
              <a:rPr lang="en-ZA" altLang="en-US" sz="1400">
                <a:latin typeface="Arial" panose="020B0604020202020204" pitchFamily="34" charset="0"/>
              </a:rPr>
              <a:t>Deep root penetration, strong rhizomes and massive fibrous root</a:t>
            </a:r>
          </a:p>
          <a:p>
            <a:pPr lvl="1">
              <a:lnSpc>
                <a:spcPct val="100000"/>
              </a:lnSpc>
              <a:spcBef>
                <a:spcPct val="0"/>
              </a:spcBef>
              <a:buFont typeface="Arial" panose="020B0604020202020204" pitchFamily="34" charset="0"/>
              <a:buChar char="–"/>
            </a:pPr>
            <a:r>
              <a:rPr lang="en-ZA" altLang="en-US" sz="1400">
                <a:latin typeface="Arial" panose="020B0604020202020204" pitchFamily="34" charset="0"/>
              </a:rPr>
              <a:t>Maximum surface area coverage (high biomass and stem density)</a:t>
            </a:r>
          </a:p>
        </p:txBody>
      </p:sp>
      <p:sp>
        <p:nvSpPr>
          <p:cNvPr id="7" name="TextBox 5"/>
          <p:cNvSpPr txBox="1">
            <a:spLocks noChangeArrowheads="1"/>
          </p:cNvSpPr>
          <p:nvPr/>
        </p:nvSpPr>
        <p:spPr bwMode="auto">
          <a:xfrm>
            <a:off x="246063" y="2508250"/>
            <a:ext cx="78740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defRPr/>
            </a:pPr>
            <a:r>
              <a:rPr lang="en-ZA" altLang="en-US" sz="1600" dirty="0" smtClean="0">
                <a:latin typeface="Arial" panose="020B0604020202020204" pitchFamily="34" charset="0"/>
              </a:rPr>
              <a:t>Overview of some possible plants:</a:t>
            </a:r>
          </a:p>
          <a:p>
            <a:pPr lvl="1">
              <a:spcBef>
                <a:spcPct val="0"/>
              </a:spcBef>
              <a:defRPr/>
            </a:pPr>
            <a:r>
              <a:rPr lang="en-ZA" altLang="en-US" sz="1400" i="1" dirty="0" err="1" smtClean="0">
                <a:latin typeface="Arial" panose="020B0604020202020204" pitchFamily="34" charset="0"/>
              </a:rPr>
              <a:t>Phragmis</a:t>
            </a:r>
            <a:r>
              <a:rPr lang="en-ZA" altLang="en-US" sz="1400" i="1" dirty="0" smtClean="0">
                <a:latin typeface="Arial" panose="020B0604020202020204" pitchFamily="34" charset="0"/>
              </a:rPr>
              <a:t> </a:t>
            </a:r>
            <a:r>
              <a:rPr lang="en-ZA" altLang="en-US" sz="1400" i="1" dirty="0" err="1" smtClean="0">
                <a:latin typeface="Arial" panose="020B0604020202020204" pitchFamily="34" charset="0"/>
              </a:rPr>
              <a:t>australis</a:t>
            </a:r>
            <a:r>
              <a:rPr lang="en-ZA" altLang="en-US" sz="1400" i="1" dirty="0" smtClean="0">
                <a:latin typeface="Arial" panose="020B0604020202020204" pitchFamily="34" charset="0"/>
              </a:rPr>
              <a:t> or </a:t>
            </a:r>
            <a:r>
              <a:rPr lang="en-ZA" altLang="en-US" sz="1400" i="1" dirty="0" err="1" smtClean="0">
                <a:latin typeface="Arial" panose="020B0604020202020204" pitchFamily="34" charset="0"/>
              </a:rPr>
              <a:t>Phragmites</a:t>
            </a:r>
            <a:r>
              <a:rPr lang="en-ZA" altLang="en-US" sz="1400" i="1" dirty="0" smtClean="0">
                <a:latin typeface="Arial" panose="020B0604020202020204" pitchFamily="34" charset="0"/>
              </a:rPr>
              <a:t> </a:t>
            </a:r>
            <a:r>
              <a:rPr lang="en-ZA" altLang="en-US" sz="1400" i="1" dirty="0" err="1" smtClean="0">
                <a:latin typeface="Arial" panose="020B0604020202020204" pitchFamily="34" charset="0"/>
              </a:rPr>
              <a:t>karka</a:t>
            </a:r>
            <a:r>
              <a:rPr lang="en-ZA" altLang="en-US" sz="1400" i="1" dirty="0" smtClean="0">
                <a:latin typeface="Arial" panose="020B0604020202020204" pitchFamily="34" charset="0"/>
              </a:rPr>
              <a:t> </a:t>
            </a:r>
            <a:r>
              <a:rPr lang="en-ZA" altLang="en-US" sz="1400" dirty="0" smtClean="0">
                <a:latin typeface="Arial" panose="020B0604020202020204" pitchFamily="34" charset="0"/>
              </a:rPr>
              <a:t>(Common Reed)</a:t>
            </a:r>
          </a:p>
          <a:p>
            <a:pPr lvl="1">
              <a:spcBef>
                <a:spcPct val="0"/>
              </a:spcBef>
              <a:defRPr/>
            </a:pPr>
            <a:r>
              <a:rPr lang="en-ZA" altLang="en-US" sz="1400" i="1" dirty="0" err="1" smtClean="0">
                <a:latin typeface="Arial" panose="020B0604020202020204" pitchFamily="34" charset="0"/>
              </a:rPr>
              <a:t>Typha</a:t>
            </a:r>
            <a:r>
              <a:rPr lang="en-ZA" altLang="en-US" sz="1400" i="1" dirty="0" smtClean="0">
                <a:latin typeface="Arial" panose="020B0604020202020204" pitchFamily="34" charset="0"/>
              </a:rPr>
              <a:t> </a:t>
            </a:r>
            <a:r>
              <a:rPr lang="en-ZA" altLang="en-US" sz="1400" i="1" dirty="0" err="1" smtClean="0">
                <a:latin typeface="Arial" panose="020B0604020202020204" pitchFamily="34" charset="0"/>
              </a:rPr>
              <a:t>latifolia</a:t>
            </a:r>
            <a:r>
              <a:rPr lang="en-ZA" altLang="en-US" sz="1400" i="1" dirty="0" smtClean="0">
                <a:latin typeface="Arial" panose="020B0604020202020204" pitchFamily="34" charset="0"/>
              </a:rPr>
              <a:t> or </a:t>
            </a:r>
            <a:r>
              <a:rPr lang="en-ZA" altLang="en-US" sz="1400" i="1" dirty="0" err="1" smtClean="0">
                <a:latin typeface="Arial" panose="020B0604020202020204" pitchFamily="34" charset="0"/>
              </a:rPr>
              <a:t>Typha</a:t>
            </a:r>
            <a:r>
              <a:rPr lang="en-ZA" altLang="en-US" sz="1400" i="1" dirty="0" smtClean="0">
                <a:latin typeface="Arial" panose="020B0604020202020204" pitchFamily="34" charset="0"/>
              </a:rPr>
              <a:t> </a:t>
            </a:r>
            <a:r>
              <a:rPr lang="en-ZA" altLang="en-US" sz="1400" i="1" dirty="0" err="1" smtClean="0">
                <a:latin typeface="Arial" panose="020B0604020202020204" pitchFamily="34" charset="0"/>
              </a:rPr>
              <a:t>angustifolia</a:t>
            </a:r>
            <a:r>
              <a:rPr lang="en-ZA" altLang="en-US" sz="1400" i="1" dirty="0" smtClean="0">
                <a:latin typeface="Arial" panose="020B0604020202020204" pitchFamily="34" charset="0"/>
              </a:rPr>
              <a:t> </a:t>
            </a:r>
            <a:r>
              <a:rPr lang="en-ZA" altLang="en-US" sz="1400" dirty="0" smtClean="0">
                <a:latin typeface="Arial" panose="020B0604020202020204" pitchFamily="34" charset="0"/>
              </a:rPr>
              <a:t>(Cattail)</a:t>
            </a:r>
          </a:p>
          <a:p>
            <a:pPr lvl="1">
              <a:spcBef>
                <a:spcPct val="0"/>
              </a:spcBef>
              <a:defRPr/>
            </a:pPr>
            <a:r>
              <a:rPr lang="en-ZA" altLang="en-US" sz="1400" i="1" dirty="0" err="1" smtClean="0">
                <a:latin typeface="Arial" panose="020B0604020202020204" pitchFamily="34" charset="0"/>
              </a:rPr>
              <a:t>Pennisetum</a:t>
            </a:r>
            <a:r>
              <a:rPr lang="en-ZA" altLang="en-US" sz="1400" i="1" dirty="0" smtClean="0">
                <a:latin typeface="Arial" panose="020B0604020202020204" pitchFamily="34" charset="0"/>
              </a:rPr>
              <a:t> purpureum </a:t>
            </a:r>
            <a:r>
              <a:rPr lang="en-ZA" altLang="en-US" sz="1400" dirty="0" smtClean="0">
                <a:latin typeface="Arial" panose="020B0604020202020204" pitchFamily="34" charset="0"/>
              </a:rPr>
              <a:t>(Elephant grass)</a:t>
            </a:r>
          </a:p>
          <a:p>
            <a:pPr lvl="1">
              <a:spcBef>
                <a:spcPct val="0"/>
              </a:spcBef>
              <a:defRPr/>
            </a:pPr>
            <a:r>
              <a:rPr lang="en-ZA" altLang="en-US" sz="1400" i="1" dirty="0" err="1" smtClean="0">
                <a:latin typeface="Arial" panose="020B0604020202020204" pitchFamily="34" charset="0"/>
              </a:rPr>
              <a:t>Cyperus</a:t>
            </a:r>
            <a:r>
              <a:rPr lang="en-ZA" altLang="en-US" sz="1400" i="1" dirty="0" smtClean="0">
                <a:latin typeface="Arial" panose="020B0604020202020204" pitchFamily="34" charset="0"/>
              </a:rPr>
              <a:t> papyrus</a:t>
            </a:r>
            <a:r>
              <a:rPr lang="en-ZA" altLang="en-US" sz="1400" dirty="0" smtClean="0">
                <a:latin typeface="Arial" panose="020B0604020202020204" pitchFamily="34" charset="0"/>
              </a:rPr>
              <a:t> (Papyrus sedge)</a:t>
            </a:r>
          </a:p>
          <a:p>
            <a:pPr marL="0" indent="0">
              <a:spcBef>
                <a:spcPct val="0"/>
              </a:spcBef>
              <a:buFont typeface="Arial" panose="020B0604020202020204" pitchFamily="34" charset="0"/>
              <a:buNone/>
              <a:defRPr/>
            </a:pPr>
            <a:r>
              <a:rPr lang="en-ZA" altLang="en-US" sz="1600" dirty="0" smtClean="0">
                <a:latin typeface="Arial" panose="020B0604020202020204" pitchFamily="34" charset="0"/>
              </a:rPr>
              <a:t>	</a:t>
            </a:r>
          </a:p>
        </p:txBody>
      </p:sp>
      <p:pic>
        <p:nvPicPr>
          <p:cNvPr id="19461" name="Picture 9" descr="http://www.stoptheinvasion.ca/files/2015/06/LSPCG-img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69000" y="141288"/>
            <a:ext cx="2505075" cy="166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2" name="TextBox 1"/>
          <p:cNvSpPr txBox="1">
            <a:spLocks noChangeArrowheads="1"/>
          </p:cNvSpPr>
          <p:nvPr/>
        </p:nvSpPr>
        <p:spPr bwMode="auto">
          <a:xfrm>
            <a:off x="5984875" y="1789113"/>
            <a:ext cx="2343150" cy="23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ZA" altLang="en-US" sz="900">
                <a:latin typeface="Arial" panose="020B0604020202020204" pitchFamily="34" charset="0"/>
              </a:rPr>
              <a:t>Common Reed</a:t>
            </a:r>
          </a:p>
        </p:txBody>
      </p:sp>
      <p:pic>
        <p:nvPicPr>
          <p:cNvPr id="19463" name="Picture 11" descr="https://encrypted-tbn1.gstatic.com/images?q=tbn:ANd9GcR5wXGF7rIy_BrE03tpUlY9aX8eRGaCyNkbU2m75CyswgAKiZq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69000" y="2039938"/>
            <a:ext cx="2505075" cy="194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4" name="TextBox 10"/>
          <p:cNvSpPr txBox="1">
            <a:spLocks noChangeArrowheads="1"/>
          </p:cNvSpPr>
          <p:nvPr/>
        </p:nvSpPr>
        <p:spPr bwMode="auto">
          <a:xfrm>
            <a:off x="6116638" y="3979863"/>
            <a:ext cx="234315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ZA" altLang="en-US" sz="900">
                <a:latin typeface="Arial" panose="020B0604020202020204" pitchFamily="34" charset="0"/>
              </a:rPr>
              <a:t>Cattail</a:t>
            </a:r>
          </a:p>
        </p:txBody>
      </p:sp>
      <p:pic>
        <p:nvPicPr>
          <p:cNvPr id="19465" name="Picture 13" descr="http://tai2.ntu.edu.tw/photo/Gramineae/Pennisetum-purpureum/m_3n90qnw0.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59475" y="4243388"/>
            <a:ext cx="2505075" cy="167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6" name="TextBox 12"/>
          <p:cNvSpPr txBox="1">
            <a:spLocks noChangeArrowheads="1"/>
          </p:cNvSpPr>
          <p:nvPr/>
        </p:nvSpPr>
        <p:spPr bwMode="auto">
          <a:xfrm>
            <a:off x="6116638" y="5919788"/>
            <a:ext cx="2343150"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ZA" altLang="en-US" sz="900">
                <a:latin typeface="Arial" panose="020B0604020202020204" pitchFamily="34" charset="0"/>
              </a:rPr>
              <a:t>Elephant Grass</a:t>
            </a:r>
          </a:p>
        </p:txBody>
      </p:sp>
      <p:pic>
        <p:nvPicPr>
          <p:cNvPr id="19467" name="Picture 2"/>
          <p:cNvPicPr>
            <a:picLocks noChangeAspect="1"/>
          </p:cNvPicPr>
          <p:nvPr/>
        </p:nvPicPr>
        <p:blipFill>
          <a:blip r:embed="rId6">
            <a:extLst>
              <a:ext uri="{28A0092B-C50C-407E-A947-70E740481C1C}">
                <a14:useLocalDpi xmlns:a14="http://schemas.microsoft.com/office/drawing/2010/main" val="0"/>
              </a:ext>
            </a:extLst>
          </a:blip>
          <a:srcRect r="2"/>
          <a:stretch>
            <a:fillRect/>
          </a:stretch>
        </p:blipFill>
        <p:spPr bwMode="auto">
          <a:xfrm>
            <a:off x="2855913" y="3873500"/>
            <a:ext cx="2863850"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8" name="TextBox 14"/>
          <p:cNvSpPr txBox="1">
            <a:spLocks noChangeArrowheads="1"/>
          </p:cNvSpPr>
          <p:nvPr/>
        </p:nvSpPr>
        <p:spPr bwMode="auto">
          <a:xfrm>
            <a:off x="3046413" y="5915025"/>
            <a:ext cx="234315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ZA" altLang="en-US" sz="900">
                <a:latin typeface="Arial" panose="020B0604020202020204" pitchFamily="34" charset="0"/>
              </a:rPr>
              <a:t>Root and rhizome system of reed</a:t>
            </a:r>
          </a:p>
        </p:txBody>
      </p:sp>
      <p:pic>
        <p:nvPicPr>
          <p:cNvPr id="19469" name="Picture 15" descr="http://www.performancenursery.gardenideaswest.com/PlantMaster/Photos/207a.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1463" y="3873500"/>
            <a:ext cx="2187575"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70" name="TextBox 16"/>
          <p:cNvSpPr txBox="1">
            <a:spLocks noChangeArrowheads="1"/>
          </p:cNvSpPr>
          <p:nvPr/>
        </p:nvSpPr>
        <p:spPr bwMode="auto">
          <a:xfrm>
            <a:off x="1814513" y="5407025"/>
            <a:ext cx="6096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ZA" altLang="en-US" sz="900">
                <a:latin typeface="Arial" panose="020B0604020202020204" pitchFamily="34" charset="0"/>
              </a:rPr>
              <a:t>Papyrus sedge</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04800"/>
            <a:ext cx="9144000" cy="5697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3188" y="457200"/>
            <a:ext cx="9002712" cy="560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74613" y="-82550"/>
            <a:ext cx="7886700" cy="1325563"/>
          </a:xfrm>
        </p:spPr>
        <p:txBody>
          <a:bodyPr/>
          <a:lstStyle/>
          <a:p>
            <a:pPr eaLnBrk="1" hangingPunct="1">
              <a:defRPr/>
            </a:pPr>
            <a:r>
              <a:rPr lang="en-ZA" altLang="en-US" sz="4000" b="1" kern="0" dirty="0" smtClean="0">
                <a:solidFill>
                  <a:schemeClr val="accent1"/>
                </a:solidFill>
                <a:latin typeface="GillSans" panose="020B0602020204020204" pitchFamily="34" charset="0"/>
              </a:rPr>
              <a:t>S</a:t>
            </a:r>
            <a:r>
              <a:rPr lang="en-ZA" altLang="en-US" sz="3200" b="1" kern="0" dirty="0" smtClean="0">
                <a:solidFill>
                  <a:schemeClr val="accent1"/>
                </a:solidFill>
                <a:latin typeface="GillSans" panose="020B0602020204020204" pitchFamily="34" charset="0"/>
              </a:rPr>
              <a:t>UBSURFACE</a:t>
            </a:r>
            <a:endParaRPr lang="en-ZA" altLang="en-US" sz="3200" b="1" kern="0" dirty="0">
              <a:solidFill>
                <a:schemeClr val="accent1"/>
              </a:solidFill>
              <a:latin typeface="GillSans" panose="020B0602020204020204" pitchFamily="34" charset="0"/>
            </a:endParaRPr>
          </a:p>
        </p:txBody>
      </p:sp>
      <p:sp>
        <p:nvSpPr>
          <p:cNvPr id="10243" name="TextBox 6"/>
          <p:cNvSpPr txBox="1">
            <a:spLocks noChangeArrowheads="1"/>
          </p:cNvSpPr>
          <p:nvPr/>
        </p:nvSpPr>
        <p:spPr bwMode="auto">
          <a:xfrm>
            <a:off x="168275" y="1000125"/>
            <a:ext cx="51657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pPr>
            <a:r>
              <a:rPr lang="en-ZA" altLang="en-US" sz="1600">
                <a:latin typeface="Arial" panose="020B0604020202020204" pitchFamily="34" charset="0"/>
              </a:rPr>
              <a:t>Compact the subgrade (below the filter media) uniformly</a:t>
            </a:r>
          </a:p>
        </p:txBody>
      </p:sp>
      <p:grpSp>
        <p:nvGrpSpPr>
          <p:cNvPr id="10244" name="Group 10"/>
          <p:cNvGrpSpPr>
            <a:grpSpLocks/>
          </p:cNvGrpSpPr>
          <p:nvPr/>
        </p:nvGrpSpPr>
        <p:grpSpPr bwMode="auto">
          <a:xfrm>
            <a:off x="484188" y="4686300"/>
            <a:ext cx="2265362" cy="1301750"/>
            <a:chOff x="231775" y="3657600"/>
            <a:chExt cx="2584450" cy="1600200"/>
          </a:xfrm>
        </p:grpSpPr>
        <p:pic>
          <p:nvPicPr>
            <p:cNvPr id="10256" name="Grafik 0" descr="VFCW.png"/>
            <p:cNvPicPr>
              <a:picLocks noChangeAspect="1" noChangeArrowheads="1"/>
            </p:cNvPicPr>
            <p:nvPr/>
          </p:nvPicPr>
          <p:blipFill>
            <a:blip r:embed="rId3">
              <a:extLst>
                <a:ext uri="{28A0092B-C50C-407E-A947-70E740481C1C}">
                  <a14:useLocalDpi xmlns:a14="http://schemas.microsoft.com/office/drawing/2010/main" val="0"/>
                </a:ext>
              </a:extLst>
            </a:blip>
            <a:srcRect r="24" b="-160"/>
            <a:stretch>
              <a:fillRect/>
            </a:stretch>
          </p:blipFill>
          <p:spPr bwMode="auto">
            <a:xfrm>
              <a:off x="231775" y="3657600"/>
              <a:ext cx="25844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Arrow Connector 2"/>
            <p:cNvCxnSpPr/>
            <p:nvPr/>
          </p:nvCxnSpPr>
          <p:spPr>
            <a:xfrm>
              <a:off x="1142762" y="4190350"/>
              <a:ext cx="0" cy="26930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0258" name="TextBox 7"/>
            <p:cNvSpPr txBox="1">
              <a:spLocks noChangeArrowheads="1"/>
            </p:cNvSpPr>
            <p:nvPr/>
          </p:nvSpPr>
          <p:spPr bwMode="auto">
            <a:xfrm>
              <a:off x="1166569" y="4139684"/>
              <a:ext cx="8130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ZA" altLang="en-US" sz="1800">
                  <a:latin typeface="Arial" panose="020B0604020202020204" pitchFamily="34" charset="0"/>
                </a:rPr>
                <a:t>15 cm</a:t>
              </a:r>
            </a:p>
          </p:txBody>
        </p:sp>
      </p:grpSp>
      <p:pic>
        <p:nvPicPr>
          <p:cNvPr id="10245" name="Picture 4"/>
          <p:cNvPicPr>
            <a:picLocks noChangeAspect="1"/>
          </p:cNvPicPr>
          <p:nvPr/>
        </p:nvPicPr>
        <p:blipFill>
          <a:blip r:embed="rId4">
            <a:extLst>
              <a:ext uri="{28A0092B-C50C-407E-A947-70E740481C1C}">
                <a14:useLocalDpi xmlns:a14="http://schemas.microsoft.com/office/drawing/2010/main" val="0"/>
              </a:ext>
            </a:extLst>
          </a:blip>
          <a:srcRect r="3" b="2"/>
          <a:stretch>
            <a:fillRect/>
          </a:stretch>
        </p:blipFill>
        <p:spPr bwMode="auto">
          <a:xfrm>
            <a:off x="4456113" y="4729163"/>
            <a:ext cx="3505200" cy="153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6" name="TextBox 1"/>
          <p:cNvSpPr txBox="1">
            <a:spLocks noChangeArrowheads="1"/>
          </p:cNvSpPr>
          <p:nvPr/>
        </p:nvSpPr>
        <p:spPr bwMode="auto">
          <a:xfrm>
            <a:off x="165100" y="1673225"/>
            <a:ext cx="51689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pPr>
            <a:r>
              <a:rPr lang="en-ZA" altLang="en-US" sz="1600">
                <a:latin typeface="Arial" panose="020B0604020202020204" pitchFamily="34" charset="0"/>
              </a:rPr>
              <a:t>A slope of 1% toward the drainage channel is recommended for proper drainage</a:t>
            </a:r>
          </a:p>
        </p:txBody>
      </p:sp>
      <p:sp>
        <p:nvSpPr>
          <p:cNvPr id="10247" name="TextBox 16"/>
          <p:cNvSpPr txBox="1">
            <a:spLocks noChangeArrowheads="1"/>
          </p:cNvSpPr>
          <p:nvPr/>
        </p:nvSpPr>
        <p:spPr bwMode="auto">
          <a:xfrm>
            <a:off x="168275" y="2297113"/>
            <a:ext cx="464820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pPr>
            <a:r>
              <a:rPr lang="en-ZA" altLang="en-US" sz="1600">
                <a:latin typeface="Arial" panose="020B0604020202020204" pitchFamily="34" charset="0"/>
              </a:rPr>
              <a:t>15 cm freeboard for water accumulation</a:t>
            </a:r>
          </a:p>
        </p:txBody>
      </p:sp>
      <p:sp>
        <p:nvSpPr>
          <p:cNvPr id="10248" name="TextBox 20"/>
          <p:cNvSpPr txBox="1">
            <a:spLocks noChangeArrowheads="1"/>
          </p:cNvSpPr>
          <p:nvPr/>
        </p:nvSpPr>
        <p:spPr bwMode="auto">
          <a:xfrm>
            <a:off x="173038" y="2716213"/>
            <a:ext cx="49323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pPr>
            <a:r>
              <a:rPr lang="en-ZA" altLang="en-US" sz="1600">
                <a:latin typeface="Arial" panose="020B0604020202020204" pitchFamily="34" charset="0"/>
              </a:rPr>
              <a:t>The surface must be flat and horizontal to prevent unequal distribution and surface run-off</a:t>
            </a:r>
          </a:p>
        </p:txBody>
      </p:sp>
      <p:pic>
        <p:nvPicPr>
          <p:cNvPr id="10249" name="Picture 4"/>
          <p:cNvPicPr>
            <a:picLocks noChangeAspect="1"/>
          </p:cNvPicPr>
          <p:nvPr/>
        </p:nvPicPr>
        <p:blipFill>
          <a:blip r:embed="rId5">
            <a:extLst>
              <a:ext uri="{28A0092B-C50C-407E-A947-70E740481C1C}">
                <a14:useLocalDpi xmlns:a14="http://schemas.microsoft.com/office/drawing/2010/main" val="0"/>
              </a:ext>
            </a:extLst>
          </a:blip>
          <a:srcRect r="-3" b="272"/>
          <a:stretch>
            <a:fillRect/>
          </a:stretch>
        </p:blipFill>
        <p:spPr bwMode="auto">
          <a:xfrm>
            <a:off x="914400" y="3687763"/>
            <a:ext cx="7754938" cy="839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50" name="TextBox 8"/>
          <p:cNvSpPr txBox="1">
            <a:spLocks noChangeArrowheads="1"/>
          </p:cNvSpPr>
          <p:nvPr/>
        </p:nvSpPr>
        <p:spPr bwMode="auto">
          <a:xfrm>
            <a:off x="1173163" y="4394200"/>
            <a:ext cx="969962" cy="2603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ZA" altLang="en-US" sz="1100">
                <a:latin typeface="Arial" panose="020B0604020202020204" pitchFamily="34" charset="0"/>
              </a:rPr>
              <a:t>Gradient 1%</a:t>
            </a:r>
          </a:p>
        </p:txBody>
      </p:sp>
      <p:sp>
        <p:nvSpPr>
          <p:cNvPr id="10251" name="TextBox 23"/>
          <p:cNvSpPr txBox="1">
            <a:spLocks noChangeArrowheads="1"/>
          </p:cNvSpPr>
          <p:nvPr/>
        </p:nvSpPr>
        <p:spPr bwMode="auto">
          <a:xfrm>
            <a:off x="7475538" y="4408488"/>
            <a:ext cx="971550" cy="2603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ZA" altLang="en-US" sz="1100">
                <a:latin typeface="Arial" panose="020B0604020202020204" pitchFamily="34" charset="0"/>
              </a:rPr>
              <a:t>Gradient 1%</a:t>
            </a:r>
          </a:p>
        </p:txBody>
      </p:sp>
      <p:cxnSp>
        <p:nvCxnSpPr>
          <p:cNvPr id="11" name="Straight Arrow Connector 10"/>
          <p:cNvCxnSpPr/>
          <p:nvPr/>
        </p:nvCxnSpPr>
        <p:spPr>
          <a:xfrm>
            <a:off x="2590800" y="4289425"/>
            <a:ext cx="990600" cy="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flipH="1" flipV="1">
            <a:off x="5257800" y="4302125"/>
            <a:ext cx="990600" cy="476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0254" name="Picture 5"/>
          <p:cNvPicPr>
            <a:picLocks noChangeAspect="1"/>
          </p:cNvPicPr>
          <p:nvPr/>
        </p:nvPicPr>
        <p:blipFill>
          <a:blip r:embed="rId6">
            <a:extLst>
              <a:ext uri="{28A0092B-C50C-407E-A947-70E740481C1C}">
                <a14:useLocalDpi xmlns:a14="http://schemas.microsoft.com/office/drawing/2010/main" val="0"/>
              </a:ext>
            </a:extLst>
          </a:blip>
          <a:srcRect b="-58"/>
          <a:stretch>
            <a:fillRect/>
          </a:stretch>
        </p:blipFill>
        <p:spPr bwMode="auto">
          <a:xfrm>
            <a:off x="5472113" y="115888"/>
            <a:ext cx="3557587"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55" name="Picture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5472113" y="1647825"/>
            <a:ext cx="3543300" cy="199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55588" y="-104775"/>
            <a:ext cx="8229600" cy="1143000"/>
          </a:xfrm>
        </p:spPr>
        <p:txBody>
          <a:bodyPr/>
          <a:lstStyle/>
          <a:p>
            <a:pPr eaLnBrk="1" hangingPunct="1">
              <a:defRPr/>
            </a:pPr>
            <a:r>
              <a:rPr lang="en-ZA" altLang="en-US" sz="4000" b="1" kern="0" dirty="0" smtClean="0">
                <a:solidFill>
                  <a:schemeClr val="accent1"/>
                </a:solidFill>
                <a:latin typeface="GillSans" panose="020B0602020204020204" pitchFamily="34" charset="0"/>
              </a:rPr>
              <a:t>L</a:t>
            </a:r>
            <a:r>
              <a:rPr lang="en-ZA" altLang="en-US" sz="3200" b="1" kern="0" dirty="0" smtClean="0">
                <a:solidFill>
                  <a:schemeClr val="accent1"/>
                </a:solidFill>
                <a:latin typeface="GillSans" panose="020B0602020204020204" pitchFamily="34" charset="0"/>
              </a:rPr>
              <a:t>INING </a:t>
            </a:r>
            <a:r>
              <a:rPr lang="en-ZA" altLang="en-US" sz="4000" b="1" kern="0" dirty="0" smtClean="0">
                <a:solidFill>
                  <a:schemeClr val="accent1"/>
                </a:solidFill>
                <a:latin typeface="GillSans" panose="020B0602020204020204" pitchFamily="34" charset="0"/>
              </a:rPr>
              <a:t>M</a:t>
            </a:r>
            <a:r>
              <a:rPr lang="en-ZA" altLang="en-US" sz="3200" b="1" kern="0" dirty="0" smtClean="0">
                <a:solidFill>
                  <a:schemeClr val="accent1"/>
                </a:solidFill>
                <a:latin typeface="GillSans" panose="020B0602020204020204" pitchFamily="34" charset="0"/>
              </a:rPr>
              <a:t>ATERIAL</a:t>
            </a:r>
            <a:endParaRPr lang="en-ZA" altLang="en-US" sz="3200" b="1" kern="0" dirty="0">
              <a:solidFill>
                <a:schemeClr val="accent1"/>
              </a:solidFill>
              <a:latin typeface="GillSans" panose="020B0602020204020204" pitchFamily="34" charset="0"/>
            </a:endParaRPr>
          </a:p>
        </p:txBody>
      </p:sp>
      <p:sp>
        <p:nvSpPr>
          <p:cNvPr id="12291" name="Content Placeholder 2"/>
          <p:cNvSpPr>
            <a:spLocks noGrp="1"/>
          </p:cNvSpPr>
          <p:nvPr>
            <p:ph idx="1"/>
          </p:nvPr>
        </p:nvSpPr>
        <p:spPr>
          <a:xfrm>
            <a:off x="292100" y="1014413"/>
            <a:ext cx="8378825" cy="419100"/>
          </a:xfrm>
        </p:spPr>
        <p:txBody>
          <a:bodyPr/>
          <a:lstStyle/>
          <a:p>
            <a:pPr marL="0" indent="0" eaLnBrk="1" hangingPunct="1">
              <a:buFont typeface="Arial" panose="020B0604020202020204" pitchFamily="34" charset="0"/>
              <a:buNone/>
            </a:pPr>
            <a:r>
              <a:rPr lang="en-ZA" altLang="en-US" sz="1600" smtClean="0">
                <a:latin typeface="Arial" panose="020B0604020202020204" pitchFamily="34" charset="0"/>
                <a:cs typeface="Arial" panose="020B0604020202020204" pitchFamily="34" charset="0"/>
              </a:rPr>
              <a:t>A clay layer + Plastic liner to seal the filter bed at the base</a:t>
            </a:r>
          </a:p>
        </p:txBody>
      </p:sp>
      <p:pic>
        <p:nvPicPr>
          <p:cNvPr id="12292" name="Picture 1"/>
          <p:cNvPicPr>
            <a:picLocks noChangeAspect="1"/>
          </p:cNvPicPr>
          <p:nvPr/>
        </p:nvPicPr>
        <p:blipFill>
          <a:blip r:embed="rId2">
            <a:extLst>
              <a:ext uri="{28A0092B-C50C-407E-A947-70E740481C1C}">
                <a14:useLocalDpi xmlns:a14="http://schemas.microsoft.com/office/drawing/2010/main" val="0"/>
              </a:ext>
            </a:extLst>
          </a:blip>
          <a:srcRect r="-2" b="-209"/>
          <a:stretch>
            <a:fillRect/>
          </a:stretch>
        </p:blipFill>
        <p:spPr bwMode="auto">
          <a:xfrm>
            <a:off x="4070350" y="1689100"/>
            <a:ext cx="4854575"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3" name="TextBox 4"/>
          <p:cNvSpPr txBox="1">
            <a:spLocks noChangeArrowheads="1"/>
          </p:cNvSpPr>
          <p:nvPr/>
        </p:nvSpPr>
        <p:spPr bwMode="auto">
          <a:xfrm>
            <a:off x="263525" y="2538413"/>
            <a:ext cx="36576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pPr>
            <a:r>
              <a:rPr lang="en-ZA" altLang="en-US" sz="1600">
                <a:latin typeface="Arial" panose="020B0604020202020204" pitchFamily="34" charset="0"/>
              </a:rPr>
              <a:t>Preparation of the subgrade is crucial for successful liner installation: well compacted, free from materials that might puncture the liner</a:t>
            </a:r>
          </a:p>
        </p:txBody>
      </p:sp>
      <p:sp>
        <p:nvSpPr>
          <p:cNvPr id="12294" name="TextBox 4"/>
          <p:cNvSpPr txBox="1">
            <a:spLocks noChangeArrowheads="1"/>
          </p:cNvSpPr>
          <p:nvPr/>
        </p:nvSpPr>
        <p:spPr bwMode="auto">
          <a:xfrm>
            <a:off x="255588" y="5324475"/>
            <a:ext cx="3643312"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pPr>
            <a:r>
              <a:rPr lang="en-ZA" altLang="en-US" sz="1600">
                <a:latin typeface="Arial" panose="020B0604020202020204" pitchFamily="34" charset="0"/>
              </a:rPr>
              <a:t>Before filling with gravel, water tightness test of the filter beds</a:t>
            </a:r>
          </a:p>
        </p:txBody>
      </p:sp>
      <p:sp>
        <p:nvSpPr>
          <p:cNvPr id="12295" name="TextBox 1"/>
          <p:cNvSpPr txBox="1">
            <a:spLocks noChangeArrowheads="1"/>
          </p:cNvSpPr>
          <p:nvPr/>
        </p:nvSpPr>
        <p:spPr bwMode="auto">
          <a:xfrm>
            <a:off x="263525" y="3929063"/>
            <a:ext cx="39290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pPr>
            <a:r>
              <a:rPr lang="en-ZA" altLang="en-US" sz="1600">
                <a:latin typeface="Arial" panose="020B0604020202020204" pitchFamily="34" charset="0"/>
              </a:rPr>
              <a:t>PE liner 1 mm thick</a:t>
            </a:r>
            <a:endParaRPr lang="en-ZA" altLang="en-US" sz="1800">
              <a:latin typeface="Arial" panose="020B0604020202020204" pitchFamily="34" charset="0"/>
            </a:endParaRPr>
          </a:p>
        </p:txBody>
      </p:sp>
      <p:sp>
        <p:nvSpPr>
          <p:cNvPr id="12296" name="TextBox 2"/>
          <p:cNvSpPr txBox="1">
            <a:spLocks noChangeArrowheads="1"/>
          </p:cNvSpPr>
          <p:nvPr/>
        </p:nvSpPr>
        <p:spPr bwMode="auto">
          <a:xfrm>
            <a:off x="249238" y="4371975"/>
            <a:ext cx="30480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pPr>
            <a:r>
              <a:rPr lang="en-ZA" altLang="en-US" sz="1600">
                <a:latin typeface="Arial" panose="020B0604020202020204" pitchFamily="34" charset="0"/>
              </a:rPr>
              <a:t>Overlapping 5 to 10 cm welded with wedge / hot air welding machine</a:t>
            </a:r>
          </a:p>
        </p:txBody>
      </p:sp>
      <p:pic>
        <p:nvPicPr>
          <p:cNvPr id="12297"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70350" y="3206750"/>
            <a:ext cx="4854575" cy="2728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8" name="Rectangle 5"/>
          <p:cNvSpPr>
            <a:spLocks noChangeArrowheads="1"/>
          </p:cNvSpPr>
          <p:nvPr/>
        </p:nvSpPr>
        <p:spPr bwMode="auto">
          <a:xfrm>
            <a:off x="246063" y="1577975"/>
            <a:ext cx="3675062"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pPr>
            <a:r>
              <a:rPr lang="en-ZA" altLang="en-US" sz="1600">
                <a:latin typeface="Arial" panose="020B0604020202020204" pitchFamily="34" charset="0"/>
              </a:rPr>
              <a:t>Clay layer of 100 mm thickness, if no clay available, the soil can be mixed with cement (8kg/m2)</a:t>
            </a:r>
          </a:p>
        </p:txBody>
      </p:sp>
      <p:pic>
        <p:nvPicPr>
          <p:cNvPr id="12299"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546850" y="241300"/>
            <a:ext cx="2378075" cy="133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55588" y="-104775"/>
            <a:ext cx="8229600" cy="1143000"/>
          </a:xfrm>
        </p:spPr>
        <p:txBody>
          <a:bodyPr/>
          <a:lstStyle/>
          <a:p>
            <a:pPr eaLnBrk="1" hangingPunct="1">
              <a:defRPr/>
            </a:pPr>
            <a:r>
              <a:rPr lang="en-ZA" altLang="en-US" sz="4000" b="1" kern="0" dirty="0" smtClean="0">
                <a:solidFill>
                  <a:schemeClr val="accent1"/>
                </a:solidFill>
                <a:latin typeface="GillSans" panose="020B0602020204020204" pitchFamily="34" charset="0"/>
              </a:rPr>
              <a:t>P</a:t>
            </a:r>
            <a:r>
              <a:rPr lang="en-ZA" altLang="en-US" sz="3200" b="1" kern="0" dirty="0" smtClean="0">
                <a:solidFill>
                  <a:schemeClr val="accent1"/>
                </a:solidFill>
                <a:latin typeface="GillSans" panose="020B0602020204020204" pitchFamily="34" charset="0"/>
              </a:rPr>
              <a:t>ERFORATION OF </a:t>
            </a:r>
            <a:r>
              <a:rPr lang="en-ZA" altLang="en-US" sz="4000" b="1" kern="0" dirty="0" smtClean="0">
                <a:solidFill>
                  <a:schemeClr val="accent1"/>
                </a:solidFill>
                <a:latin typeface="GillSans" panose="020B0602020204020204" pitchFamily="34" charset="0"/>
              </a:rPr>
              <a:t>P</a:t>
            </a:r>
            <a:r>
              <a:rPr lang="en-ZA" altLang="en-US" sz="3200" b="1" kern="0" dirty="0" smtClean="0">
                <a:solidFill>
                  <a:schemeClr val="accent1"/>
                </a:solidFill>
                <a:latin typeface="GillSans" panose="020B0602020204020204" pitchFamily="34" charset="0"/>
              </a:rPr>
              <a:t>IPES</a:t>
            </a:r>
            <a:endParaRPr lang="en-ZA" altLang="en-US" sz="3200" b="1" kern="0" dirty="0">
              <a:solidFill>
                <a:schemeClr val="accent1"/>
              </a:solidFill>
              <a:latin typeface="GillSans" panose="020B0602020204020204" pitchFamily="34" charset="0"/>
            </a:endParaRPr>
          </a:p>
        </p:txBody>
      </p:sp>
      <p:pic>
        <p:nvPicPr>
          <p:cNvPr id="1331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130800" y="1063625"/>
            <a:ext cx="1544638" cy="274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37375" y="1068388"/>
            <a:ext cx="20574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4" name="Picture 4" descr="Image associé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42163" y="1330325"/>
            <a:ext cx="1955800" cy="221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8" name="Picture 15"/>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55575" y="914400"/>
            <a:ext cx="4741863" cy="285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6" name="Picture 6" descr="Résultat de recherche d'images pour &quot;pipe uPVC class E&quot;"/>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4114800"/>
            <a:ext cx="2765425"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16"/>
          <p:cNvSpPr txBox="1">
            <a:spLocks noChangeArrowheads="1"/>
          </p:cNvSpPr>
          <p:nvPr/>
        </p:nvSpPr>
        <p:spPr bwMode="auto">
          <a:xfrm>
            <a:off x="4038600" y="4437063"/>
            <a:ext cx="444658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pPr>
            <a:r>
              <a:rPr lang="en-ZA" altLang="en-US" sz="1800">
                <a:latin typeface="Arial" panose="020B0604020202020204" pitchFamily="34" charset="0"/>
              </a:rPr>
              <a:t>Feeding pipes: uPVC class E (100, 60 and 40 mm dia.)</a:t>
            </a:r>
          </a:p>
          <a:p>
            <a:pPr>
              <a:lnSpc>
                <a:spcPct val="100000"/>
              </a:lnSpc>
              <a:spcBef>
                <a:spcPct val="0"/>
              </a:spcBef>
            </a:pPr>
            <a:r>
              <a:rPr lang="en-ZA" altLang="en-US" sz="1800">
                <a:latin typeface="Arial" panose="020B0604020202020204" pitchFamily="34" charset="0"/>
              </a:rPr>
              <a:t>Underdrain pipes: uPVC class 41 (100 mm dia)</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608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60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228600" y="217488"/>
            <a:ext cx="8229600" cy="1143000"/>
          </a:xfrm>
        </p:spPr>
        <p:txBody>
          <a:bodyPr/>
          <a:lstStyle/>
          <a:p>
            <a:pPr eaLnBrk="1" hangingPunct="1">
              <a:defRPr/>
            </a:pPr>
            <a:r>
              <a:rPr lang="en-ZA" altLang="en-US" sz="4000" b="1" kern="0" dirty="0" smtClean="0">
                <a:solidFill>
                  <a:schemeClr val="accent1"/>
                </a:solidFill>
                <a:latin typeface="GillSans" panose="020B0602020204020204" pitchFamily="34" charset="0"/>
              </a:rPr>
              <a:t>W</a:t>
            </a:r>
            <a:r>
              <a:rPr lang="en-ZA" altLang="en-US" sz="3200" b="1" kern="0" dirty="0" smtClean="0">
                <a:solidFill>
                  <a:schemeClr val="accent1"/>
                </a:solidFill>
                <a:latin typeface="GillSans" panose="020B0602020204020204" pitchFamily="34" charset="0"/>
              </a:rPr>
              <a:t>ATERTIGHT </a:t>
            </a:r>
            <a:r>
              <a:rPr lang="en-ZA" altLang="en-US" sz="4000" b="1" kern="0" dirty="0" smtClean="0">
                <a:solidFill>
                  <a:schemeClr val="accent1"/>
                </a:solidFill>
                <a:latin typeface="GillSans" panose="020B0602020204020204" pitchFamily="34" charset="0"/>
              </a:rPr>
              <a:t>I</a:t>
            </a:r>
            <a:r>
              <a:rPr lang="en-ZA" altLang="en-US" sz="3200" b="1" kern="0" dirty="0" smtClean="0">
                <a:solidFill>
                  <a:schemeClr val="accent1"/>
                </a:solidFill>
                <a:latin typeface="GillSans" panose="020B0602020204020204" pitchFamily="34" charset="0"/>
              </a:rPr>
              <a:t>NSTALLATION OF </a:t>
            </a:r>
            <a:r>
              <a:rPr lang="en-ZA" altLang="en-US" sz="4000" b="1" kern="0" dirty="0" smtClean="0">
                <a:solidFill>
                  <a:schemeClr val="accent1"/>
                </a:solidFill>
                <a:latin typeface="GillSans" panose="020B0602020204020204" pitchFamily="34" charset="0"/>
              </a:rPr>
              <a:t>U</a:t>
            </a:r>
            <a:r>
              <a:rPr lang="en-ZA" altLang="en-US" sz="3200" b="1" kern="0" dirty="0" smtClean="0">
                <a:solidFill>
                  <a:schemeClr val="accent1"/>
                </a:solidFill>
                <a:latin typeface="GillSans" panose="020B0602020204020204" pitchFamily="34" charset="0"/>
              </a:rPr>
              <a:t>NDERDRAIN </a:t>
            </a:r>
            <a:r>
              <a:rPr lang="en-ZA" altLang="en-US" sz="4000" b="1" kern="0" dirty="0" smtClean="0">
                <a:solidFill>
                  <a:schemeClr val="accent1"/>
                </a:solidFill>
                <a:latin typeface="GillSans" panose="020B0602020204020204" pitchFamily="34" charset="0"/>
              </a:rPr>
              <a:t>P</a:t>
            </a:r>
            <a:r>
              <a:rPr lang="en-ZA" altLang="en-US" sz="3200" b="1" kern="0" dirty="0" smtClean="0">
                <a:solidFill>
                  <a:schemeClr val="accent1"/>
                </a:solidFill>
                <a:latin typeface="GillSans" panose="020B0602020204020204" pitchFamily="34" charset="0"/>
              </a:rPr>
              <a:t>IPES</a:t>
            </a:r>
            <a:endParaRPr lang="en-ZA" altLang="en-US" sz="3200" b="1" kern="0" dirty="0">
              <a:solidFill>
                <a:schemeClr val="accent1"/>
              </a:solidFill>
              <a:latin typeface="GillSans" panose="020B0602020204020204" pitchFamily="34" charset="0"/>
            </a:endParaRPr>
          </a:p>
        </p:txBody>
      </p:sp>
      <p:pic>
        <p:nvPicPr>
          <p:cNvPr id="14339" name="Bild 147" descr="cid:image004.jpg@01D0BA34.7B49E350"/>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74650" y="3200400"/>
            <a:ext cx="2978150" cy="2360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Grafik 1351" descr="BH5401-wastewater.jpg"/>
          <p:cNvPicPr>
            <a:picLocks noChangeAspect="1" noChangeArrowheads="1"/>
          </p:cNvPicPr>
          <p:nvPr/>
        </p:nvPicPr>
        <p:blipFill>
          <a:blip r:embed="rId4">
            <a:extLst>
              <a:ext uri="{28A0092B-C50C-407E-A947-70E740481C1C}">
                <a14:useLocalDpi xmlns:a14="http://schemas.microsoft.com/office/drawing/2010/main" val="0"/>
              </a:ext>
            </a:extLst>
          </a:blip>
          <a:srcRect r="23"/>
          <a:stretch>
            <a:fillRect/>
          </a:stretch>
        </p:blipFill>
        <p:spPr bwMode="auto">
          <a:xfrm>
            <a:off x="6705600" y="1462088"/>
            <a:ext cx="1908175" cy="239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341" name="Group 14"/>
          <p:cNvGrpSpPr>
            <a:grpSpLocks/>
          </p:cNvGrpSpPr>
          <p:nvPr/>
        </p:nvGrpSpPr>
        <p:grpSpPr bwMode="auto">
          <a:xfrm>
            <a:off x="3962400" y="4343400"/>
            <a:ext cx="4838700" cy="1341438"/>
            <a:chOff x="2805793" y="4685739"/>
            <a:chExt cx="4838700" cy="1341824"/>
          </a:xfrm>
        </p:grpSpPr>
        <p:pic>
          <p:nvPicPr>
            <p:cNvPr id="14347" name="Picture 5"/>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805793" y="4685739"/>
              <a:ext cx="4838700" cy="1341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Oval 10"/>
            <p:cNvSpPr/>
            <p:nvPr/>
          </p:nvSpPr>
          <p:spPr>
            <a:xfrm>
              <a:off x="6642781" y="5366973"/>
              <a:ext cx="457200" cy="38111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ZA"/>
            </a:p>
          </p:txBody>
        </p:sp>
        <p:sp>
          <p:nvSpPr>
            <p:cNvPr id="3" name="Oval 2"/>
            <p:cNvSpPr/>
            <p:nvPr/>
          </p:nvSpPr>
          <p:spPr>
            <a:xfrm>
              <a:off x="3505881" y="5378088"/>
              <a:ext cx="457200" cy="38111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ZA"/>
            </a:p>
          </p:txBody>
        </p:sp>
      </p:grpSp>
      <p:sp>
        <p:nvSpPr>
          <p:cNvPr id="14342" name="Rectangle 12"/>
          <p:cNvSpPr>
            <a:spLocks noChangeArrowheads="1"/>
          </p:cNvSpPr>
          <p:nvPr/>
        </p:nvSpPr>
        <p:spPr bwMode="auto">
          <a:xfrm>
            <a:off x="1752600" y="5095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ZA" altLang="en-US" sz="1800">
              <a:latin typeface="Arial" panose="020B0604020202020204" pitchFamily="34" charset="0"/>
            </a:endParaRPr>
          </a:p>
        </p:txBody>
      </p:sp>
      <p:grpSp>
        <p:nvGrpSpPr>
          <p:cNvPr id="14343" name="Group 1"/>
          <p:cNvGrpSpPr>
            <a:grpSpLocks/>
          </p:cNvGrpSpPr>
          <p:nvPr/>
        </p:nvGrpSpPr>
        <p:grpSpPr bwMode="auto">
          <a:xfrm>
            <a:off x="381000" y="1530350"/>
            <a:ext cx="5862638" cy="1389063"/>
            <a:chOff x="255588" y="3389313"/>
            <a:chExt cx="5862637" cy="1388268"/>
          </a:xfrm>
        </p:grpSpPr>
        <p:sp>
          <p:nvSpPr>
            <p:cNvPr id="14344" name="TextBox 8"/>
            <p:cNvSpPr txBox="1">
              <a:spLocks noChangeArrowheads="1"/>
            </p:cNvSpPr>
            <p:nvPr/>
          </p:nvSpPr>
          <p:spPr bwMode="auto">
            <a:xfrm>
              <a:off x="255588" y="3389313"/>
              <a:ext cx="58467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ZA" altLang="en-US" sz="1800">
                  <a:latin typeface="Arial" panose="020B0604020202020204" pitchFamily="34" charset="0"/>
                </a:rPr>
                <a:t>To prevent leakages at the joint between the drainage pipes and the PE liner:</a:t>
              </a:r>
            </a:p>
          </p:txBody>
        </p:sp>
        <p:sp>
          <p:nvSpPr>
            <p:cNvPr id="14345" name="TextBox 8"/>
            <p:cNvSpPr txBox="1">
              <a:spLocks noChangeArrowheads="1"/>
            </p:cNvSpPr>
            <p:nvPr/>
          </p:nvSpPr>
          <p:spPr bwMode="auto">
            <a:xfrm>
              <a:off x="271463" y="4100513"/>
              <a:ext cx="584676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pPr>
              <a:r>
                <a:rPr lang="en-ZA" altLang="en-US" sz="1600">
                  <a:latin typeface="Arial" panose="020B0604020202020204" pitchFamily="34" charset="0"/>
                </a:rPr>
                <a:t>Welding/glueing and fix with brackets</a:t>
              </a:r>
            </a:p>
          </p:txBody>
        </p:sp>
        <p:sp>
          <p:nvSpPr>
            <p:cNvPr id="14346" name="TextBox 8"/>
            <p:cNvSpPr txBox="1">
              <a:spLocks noChangeArrowheads="1"/>
            </p:cNvSpPr>
            <p:nvPr/>
          </p:nvSpPr>
          <p:spPr bwMode="auto">
            <a:xfrm>
              <a:off x="271463" y="4439444"/>
              <a:ext cx="584676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pPr>
              <a:r>
                <a:rPr lang="en-ZA" altLang="en-US" sz="1600">
                  <a:latin typeface="Arial" panose="020B0604020202020204" pitchFamily="34" charset="0"/>
                </a:rPr>
                <a:t>Bitumen sealant</a:t>
              </a:r>
            </a:p>
          </p:txBody>
        </p:sp>
      </p:gr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886200" y="3194050"/>
            <a:ext cx="4978400" cy="279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3"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203200"/>
            <a:ext cx="37592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a:spLocks noGrp="1"/>
          </p:cNvSpPr>
          <p:nvPr>
            <p:ph type="title"/>
          </p:nvPr>
        </p:nvSpPr>
        <p:spPr>
          <a:xfrm>
            <a:off x="171450" y="228600"/>
            <a:ext cx="4648200" cy="1143000"/>
          </a:xfrm>
        </p:spPr>
        <p:txBody>
          <a:bodyPr/>
          <a:lstStyle/>
          <a:p>
            <a:pPr eaLnBrk="1" hangingPunct="1">
              <a:defRPr/>
            </a:pPr>
            <a:r>
              <a:rPr lang="en-ZA" altLang="en-US" sz="3600" b="1" kern="0" dirty="0" smtClean="0">
                <a:solidFill>
                  <a:schemeClr val="accent1"/>
                </a:solidFill>
                <a:latin typeface="GillSans" panose="020B0602020204020204" pitchFamily="34" charset="0"/>
              </a:rPr>
              <a:t>C</a:t>
            </a:r>
            <a:r>
              <a:rPr lang="en-ZA" altLang="en-US" sz="2800" b="1" kern="0" dirty="0" smtClean="0">
                <a:solidFill>
                  <a:schemeClr val="accent1"/>
                </a:solidFill>
                <a:latin typeface="GillSans" panose="020B0602020204020204" pitchFamily="34" charset="0"/>
              </a:rPr>
              <a:t>ENTRAL</a:t>
            </a:r>
            <a:r>
              <a:rPr lang="en-ZA" altLang="en-US" sz="3600" b="1" kern="0" dirty="0">
                <a:solidFill>
                  <a:schemeClr val="accent1"/>
                </a:solidFill>
                <a:latin typeface="GillSans" panose="020B0602020204020204" pitchFamily="34" charset="0"/>
              </a:rPr>
              <a:t> </a:t>
            </a:r>
            <a:r>
              <a:rPr lang="en-ZA" altLang="en-US" sz="3600" b="1" kern="0" dirty="0" smtClean="0">
                <a:solidFill>
                  <a:schemeClr val="accent1"/>
                </a:solidFill>
                <a:latin typeface="GillSans" panose="020B0602020204020204" pitchFamily="34" charset="0"/>
              </a:rPr>
              <a:t>D</a:t>
            </a:r>
            <a:r>
              <a:rPr lang="en-ZA" altLang="en-US" sz="2800" b="1" kern="0" dirty="0" smtClean="0">
                <a:solidFill>
                  <a:schemeClr val="accent1"/>
                </a:solidFill>
                <a:latin typeface="GillSans" panose="020B0602020204020204" pitchFamily="34" charset="0"/>
              </a:rPr>
              <a:t>RAINAGE</a:t>
            </a:r>
            <a:r>
              <a:rPr lang="en-ZA" altLang="en-US" sz="3600" b="1" kern="0" dirty="0" smtClean="0">
                <a:solidFill>
                  <a:schemeClr val="accent1"/>
                </a:solidFill>
                <a:latin typeface="GillSans" panose="020B0602020204020204" pitchFamily="34" charset="0"/>
              </a:rPr>
              <a:t> C</a:t>
            </a:r>
            <a:r>
              <a:rPr lang="en-ZA" altLang="en-US" sz="2800" b="1" kern="0" dirty="0" smtClean="0">
                <a:solidFill>
                  <a:schemeClr val="accent1"/>
                </a:solidFill>
                <a:latin typeface="GillSans" panose="020B0602020204020204" pitchFamily="34" charset="0"/>
              </a:rPr>
              <a:t>HANNEL</a:t>
            </a:r>
            <a:endParaRPr lang="en-ZA" altLang="en-US" sz="2800" b="1" kern="0" dirty="0">
              <a:solidFill>
                <a:schemeClr val="accent1"/>
              </a:solidFill>
              <a:latin typeface="GillSans" panose="020B0602020204020204" pitchFamily="34" charset="0"/>
            </a:endParaRPr>
          </a:p>
        </p:txBody>
      </p:sp>
      <p:sp>
        <p:nvSpPr>
          <p:cNvPr id="9" name="TextBox 8"/>
          <p:cNvSpPr txBox="1">
            <a:spLocks noChangeArrowheads="1"/>
          </p:cNvSpPr>
          <p:nvPr/>
        </p:nvSpPr>
        <p:spPr bwMode="auto">
          <a:xfrm>
            <a:off x="179388" y="1439863"/>
            <a:ext cx="3114675"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285750" indent="-285750">
              <a:lnSpc>
                <a:spcPct val="100000"/>
              </a:lnSpc>
              <a:spcBef>
                <a:spcPct val="0"/>
              </a:spcBef>
              <a:defRPr/>
            </a:pPr>
            <a:r>
              <a:rPr lang="en-ZA" altLang="en-US" sz="1800" dirty="0" smtClean="0">
                <a:latin typeface="Arial" panose="020B0604020202020204" pitchFamily="34" charset="0"/>
              </a:rPr>
              <a:t>PCC (with steel frame) or iron cast cover with two handles per cover. Dimension: 700 x 400mm</a:t>
            </a:r>
          </a:p>
          <a:p>
            <a:pPr marL="285750" indent="-285750">
              <a:lnSpc>
                <a:spcPct val="100000"/>
              </a:lnSpc>
              <a:spcBef>
                <a:spcPct val="0"/>
              </a:spcBef>
              <a:defRPr/>
            </a:pPr>
            <a:r>
              <a:rPr lang="en-ZA" altLang="en-US" sz="1800" dirty="0" smtClean="0">
                <a:latin typeface="Arial" panose="020B0604020202020204" pitchFamily="34" charset="0"/>
              </a:rPr>
              <a:t>Edge of the channel </a:t>
            </a:r>
            <a:r>
              <a:rPr lang="en-ZA" altLang="en-US" sz="1800" smtClean="0">
                <a:latin typeface="Arial" panose="020B0604020202020204" pitchFamily="34" charset="0"/>
              </a:rPr>
              <a:t>with recess </a:t>
            </a:r>
            <a:endParaRPr lang="en-ZA" altLang="en-US" sz="1800" dirty="0" smtClean="0">
              <a:latin typeface="Arial" panose="020B0604020202020204" pitchFamily="34" charset="0"/>
            </a:endParaRPr>
          </a:p>
          <a:p>
            <a:pPr>
              <a:lnSpc>
                <a:spcPct val="100000"/>
              </a:lnSpc>
              <a:spcBef>
                <a:spcPct val="0"/>
              </a:spcBef>
              <a:buFontTx/>
              <a:buNone/>
              <a:defRPr/>
            </a:pPr>
            <a:endParaRPr lang="en-ZA" altLang="en-US" sz="1800" dirty="0" smtClean="0">
              <a:latin typeface="Arial" panose="020B0604020202020204" pitchFamily="34" charset="0"/>
            </a:endParaRPr>
          </a:p>
        </p:txBody>
      </p:sp>
      <p:pic>
        <p:nvPicPr>
          <p:cNvPr id="15366" name="Picture 1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3400" y="3581400"/>
            <a:ext cx="2538413" cy="213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83025" y="815975"/>
            <a:ext cx="4986338" cy="282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6" name="Title 1"/>
          <p:cNvSpPr>
            <a:spLocks noGrp="1"/>
          </p:cNvSpPr>
          <p:nvPr>
            <p:ph type="title"/>
          </p:nvPr>
        </p:nvSpPr>
        <p:spPr>
          <a:xfrm>
            <a:off x="190500" y="-17463"/>
            <a:ext cx="7886700" cy="1325563"/>
          </a:xfrm>
        </p:spPr>
        <p:txBody>
          <a:bodyPr/>
          <a:lstStyle/>
          <a:p>
            <a:pPr eaLnBrk="1" hangingPunct="1">
              <a:defRPr/>
            </a:pPr>
            <a:r>
              <a:rPr lang="en-ZA" altLang="en-US" sz="4000" b="1" kern="0" dirty="0" smtClean="0">
                <a:solidFill>
                  <a:schemeClr val="accent1"/>
                </a:solidFill>
                <a:latin typeface="GillSans" panose="020B0602020204020204" pitchFamily="34" charset="0"/>
              </a:rPr>
              <a:t>F</a:t>
            </a:r>
            <a:r>
              <a:rPr lang="en-ZA" altLang="en-US" sz="3200" b="1" kern="0" dirty="0" smtClean="0">
                <a:solidFill>
                  <a:schemeClr val="accent1"/>
                </a:solidFill>
                <a:latin typeface="GillSans" panose="020B0602020204020204" pitchFamily="34" charset="0"/>
              </a:rPr>
              <a:t>ILTER </a:t>
            </a:r>
            <a:r>
              <a:rPr lang="en-ZA" altLang="en-US" sz="4000" b="1" kern="0" dirty="0" smtClean="0">
                <a:solidFill>
                  <a:schemeClr val="accent1"/>
                </a:solidFill>
                <a:latin typeface="GillSans" panose="020B0602020204020204" pitchFamily="34" charset="0"/>
              </a:rPr>
              <a:t>M</a:t>
            </a:r>
            <a:r>
              <a:rPr lang="en-ZA" altLang="en-US" sz="3200" b="1" kern="0" dirty="0" smtClean="0">
                <a:solidFill>
                  <a:schemeClr val="accent1"/>
                </a:solidFill>
                <a:latin typeface="GillSans" panose="020B0602020204020204" pitchFamily="34" charset="0"/>
              </a:rPr>
              <a:t>EDIA</a:t>
            </a:r>
            <a:endParaRPr lang="en-ZA" altLang="en-US" sz="3200" b="1" kern="0" dirty="0">
              <a:solidFill>
                <a:schemeClr val="accent1"/>
              </a:solidFill>
              <a:latin typeface="GillSans" panose="020B0602020204020204" pitchFamily="34" charset="0"/>
            </a:endParaRPr>
          </a:p>
        </p:txBody>
      </p:sp>
      <p:sp>
        <p:nvSpPr>
          <p:cNvPr id="16388" name="TextBox 5"/>
          <p:cNvSpPr txBox="1">
            <a:spLocks noChangeArrowheads="1"/>
          </p:cNvSpPr>
          <p:nvPr/>
        </p:nvSpPr>
        <p:spPr bwMode="auto">
          <a:xfrm>
            <a:off x="393700" y="1397000"/>
            <a:ext cx="33686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pPr>
            <a:r>
              <a:rPr lang="en-ZA" altLang="en-US" sz="1600">
                <a:latin typeface="Arial" panose="020B0604020202020204" pitchFamily="34" charset="0"/>
              </a:rPr>
              <a:t>The gravel layers do not contribute to filtering process. </a:t>
            </a:r>
          </a:p>
        </p:txBody>
      </p:sp>
      <p:sp>
        <p:nvSpPr>
          <p:cNvPr id="16389" name="TextBox 9"/>
          <p:cNvSpPr txBox="1">
            <a:spLocks noChangeArrowheads="1"/>
          </p:cNvSpPr>
          <p:nvPr/>
        </p:nvSpPr>
        <p:spPr bwMode="auto">
          <a:xfrm>
            <a:off x="5260975" y="1204913"/>
            <a:ext cx="32702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ZA" altLang="en-US" sz="1800">
                <a:latin typeface="Arial" panose="020B0604020202020204" pitchFamily="34" charset="0"/>
              </a:rPr>
              <a:t> </a:t>
            </a:r>
          </a:p>
        </p:txBody>
      </p:sp>
      <p:sp>
        <p:nvSpPr>
          <p:cNvPr id="2" name="TextBox 1"/>
          <p:cNvSpPr txBox="1"/>
          <p:nvPr/>
        </p:nvSpPr>
        <p:spPr>
          <a:xfrm>
            <a:off x="403225" y="2132013"/>
            <a:ext cx="3086100" cy="860425"/>
          </a:xfrm>
          <a:prstGeom prst="rect">
            <a:avLst/>
          </a:prstGeom>
          <a:noFill/>
        </p:spPr>
        <p:txBody>
          <a:bodyPr>
            <a:spAutoFit/>
          </a:bodyPr>
          <a:lstStyle/>
          <a:p>
            <a:pPr marL="285750" indent="-285750">
              <a:buFont typeface="Arial" panose="020B0604020202020204" pitchFamily="34" charset="0"/>
              <a:buChar char="•"/>
              <a:defRPr/>
            </a:pPr>
            <a:r>
              <a:rPr lang="en-ZA" altLang="en-US" sz="1600" dirty="0"/>
              <a:t>The middle sand layer is the actual filter bed. </a:t>
            </a:r>
          </a:p>
          <a:p>
            <a:pPr>
              <a:defRPr/>
            </a:pPr>
            <a:endParaRPr lang="en-ZA" dirty="0"/>
          </a:p>
        </p:txBody>
      </p:sp>
      <p:sp>
        <p:nvSpPr>
          <p:cNvPr id="3" name="TextBox 2"/>
          <p:cNvSpPr txBox="1"/>
          <p:nvPr/>
        </p:nvSpPr>
        <p:spPr>
          <a:xfrm>
            <a:off x="366713" y="2857500"/>
            <a:ext cx="3517900" cy="1108075"/>
          </a:xfrm>
          <a:prstGeom prst="rect">
            <a:avLst/>
          </a:prstGeom>
          <a:noFill/>
        </p:spPr>
        <p:txBody>
          <a:bodyPr>
            <a:spAutoFit/>
          </a:bodyPr>
          <a:lstStyle/>
          <a:p>
            <a:pPr marL="285750" indent="-285750">
              <a:buFont typeface="Arial" panose="020B0604020202020204" pitchFamily="34" charset="0"/>
              <a:buChar char="•"/>
              <a:defRPr/>
            </a:pPr>
            <a:r>
              <a:rPr lang="en-ZA" altLang="en-US" sz="1600" dirty="0"/>
              <a:t>Sand should be of uniform grain size: d10 between 0.1 and 0.4 mm </a:t>
            </a:r>
          </a:p>
          <a:p>
            <a:pPr>
              <a:defRPr/>
            </a:pPr>
            <a:endParaRPr lang="en-ZA" dirty="0"/>
          </a:p>
        </p:txBody>
      </p:sp>
      <p:sp>
        <p:nvSpPr>
          <p:cNvPr id="5" name="TextBox 4"/>
          <p:cNvSpPr txBox="1"/>
          <p:nvPr/>
        </p:nvSpPr>
        <p:spPr>
          <a:xfrm>
            <a:off x="285750" y="3778250"/>
            <a:ext cx="5505450" cy="862013"/>
          </a:xfrm>
          <a:prstGeom prst="rect">
            <a:avLst/>
          </a:prstGeom>
          <a:noFill/>
        </p:spPr>
        <p:txBody>
          <a:bodyPr>
            <a:spAutoFit/>
          </a:bodyPr>
          <a:lstStyle/>
          <a:p>
            <a:pPr marL="285750" indent="-285750">
              <a:buFont typeface="Arial" panose="020B0604020202020204" pitchFamily="34" charset="0"/>
              <a:buChar char="•"/>
              <a:defRPr/>
            </a:pPr>
            <a:r>
              <a:rPr lang="en-ZA" altLang="en-US" sz="1600" dirty="0"/>
              <a:t>The sand filter bed should not contain loam, silt nor other fine material that could block the void</a:t>
            </a:r>
          </a:p>
          <a:p>
            <a:pPr>
              <a:defRPr/>
            </a:pPr>
            <a:endParaRPr lang="en-ZA" dirty="0"/>
          </a:p>
        </p:txBody>
      </p:sp>
      <p:sp>
        <p:nvSpPr>
          <p:cNvPr id="6" name="TextBox 5"/>
          <p:cNvSpPr txBox="1"/>
          <p:nvPr/>
        </p:nvSpPr>
        <p:spPr>
          <a:xfrm>
            <a:off x="265113" y="4497388"/>
            <a:ext cx="6956425" cy="614362"/>
          </a:xfrm>
          <a:prstGeom prst="rect">
            <a:avLst/>
          </a:prstGeom>
          <a:noFill/>
        </p:spPr>
        <p:txBody>
          <a:bodyPr>
            <a:spAutoFit/>
          </a:bodyPr>
          <a:lstStyle/>
          <a:p>
            <a:pPr marL="285750" indent="-285750">
              <a:buFont typeface="Arial" panose="020B0604020202020204" pitchFamily="34" charset="0"/>
              <a:buChar char="•"/>
              <a:defRPr/>
            </a:pPr>
            <a:r>
              <a:rPr lang="en-ZA" altLang="en-US" sz="1600" dirty="0"/>
              <a:t>The gravel at the base should not have sharp edges</a:t>
            </a:r>
          </a:p>
          <a:p>
            <a:pPr>
              <a:defRPr/>
            </a:pPr>
            <a:endParaRPr lang="en-ZA" dirty="0"/>
          </a:p>
        </p:txBody>
      </p:sp>
      <p:sp>
        <p:nvSpPr>
          <p:cNvPr id="7" name="TextBox 6"/>
          <p:cNvSpPr txBox="1"/>
          <p:nvPr/>
        </p:nvSpPr>
        <p:spPr>
          <a:xfrm>
            <a:off x="285750" y="4933950"/>
            <a:ext cx="8421688" cy="862013"/>
          </a:xfrm>
          <a:prstGeom prst="rect">
            <a:avLst/>
          </a:prstGeom>
          <a:noFill/>
        </p:spPr>
        <p:txBody>
          <a:bodyPr>
            <a:spAutoFit/>
          </a:bodyPr>
          <a:lstStyle/>
          <a:p>
            <a:pPr marL="285750" indent="-285750">
              <a:buFont typeface="Arial" panose="020B0604020202020204" pitchFamily="34" charset="0"/>
              <a:buChar char="•"/>
              <a:defRPr/>
            </a:pPr>
            <a:r>
              <a:rPr lang="en-ZA" altLang="en-US" sz="1600" dirty="0"/>
              <a:t>The layers of different size of substrate to be filled should be properly marked inside the basin</a:t>
            </a:r>
          </a:p>
          <a:p>
            <a:pPr>
              <a:defRPr/>
            </a:pPr>
            <a:endParaRPr lang="en-ZA"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10788</TotalTime>
  <Words>512</Words>
  <Application>Microsoft Office PowerPoint</Application>
  <PresentationFormat>On-screen Show (4:3)</PresentationFormat>
  <Paragraphs>63</Paragraphs>
  <Slides>11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 Light</vt:lpstr>
      <vt:lpstr>Calibri</vt:lpstr>
      <vt:lpstr>GillSans</vt:lpstr>
      <vt:lpstr>1_Office Theme</vt:lpstr>
      <vt:lpstr> </vt:lpstr>
      <vt:lpstr>PowerPoint Presentation</vt:lpstr>
      <vt:lpstr>PowerPoint Presentation</vt:lpstr>
      <vt:lpstr>SUBSURFACE</vt:lpstr>
      <vt:lpstr>LINING MATERIAL</vt:lpstr>
      <vt:lpstr>PERFORATION OF PIPES</vt:lpstr>
      <vt:lpstr>WATERTIGHT INSTALLATION OF UNDERDRAIN PIPES</vt:lpstr>
      <vt:lpstr>CENTRAL DRAINAGE CHANNEL</vt:lpstr>
      <vt:lpstr>FILTER MEDIA</vt:lpstr>
      <vt:lpstr>PowerPoint Presentation</vt:lpstr>
      <vt:lpstr>PLANTS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Services Trust Fund</dc:title>
  <dc:creator>Maria.Notley</dc:creator>
  <cp:lastModifiedBy>Bernard Njenga</cp:lastModifiedBy>
  <cp:revision>622</cp:revision>
  <cp:lastPrinted>2016-04-26T08:00:42Z</cp:lastPrinted>
  <dcterms:created xsi:type="dcterms:W3CDTF">2011-07-26T11:49:09Z</dcterms:created>
  <dcterms:modified xsi:type="dcterms:W3CDTF">2017-08-19T01:11:24Z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581145</vt:lpwstr>
  </property>
  <property fmtid="{D5CDD505-2E9C-101B-9397-08002B2CF9AE}" name="NXPowerLiteSettings" pid="3">
    <vt:lpwstr>C4000400038000</vt:lpwstr>
  </property>
  <property fmtid="{D5CDD505-2E9C-101B-9397-08002B2CF9AE}" name="NXPowerLiteVersion" pid="4">
    <vt:lpwstr>D7.1.10</vt:lpwstr>
  </property>
  <property fmtid="{D5CDD505-2E9C-101B-9397-08002B2CF9AE}" name="NXTAG2" pid="5">
    <vt:lpwstr>000800240f0000000000010271a00207f4000400038000</vt:lpwstr>
  </property>
</Properties>
</file>